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49"/>
  </p:notesMasterIdLst>
  <p:handoutMasterIdLst>
    <p:handoutMasterId r:id="rId50"/>
  </p:handoutMasterIdLst>
  <p:sldIdLst>
    <p:sldId id="285" r:id="rId2"/>
    <p:sldId id="367" r:id="rId3"/>
    <p:sldId id="368" r:id="rId4"/>
    <p:sldId id="399" r:id="rId5"/>
    <p:sldId id="427" r:id="rId6"/>
    <p:sldId id="348" r:id="rId7"/>
    <p:sldId id="354" r:id="rId8"/>
    <p:sldId id="362" r:id="rId9"/>
    <p:sldId id="406" r:id="rId10"/>
    <p:sldId id="357" r:id="rId11"/>
    <p:sldId id="358" r:id="rId12"/>
    <p:sldId id="365" r:id="rId13"/>
    <p:sldId id="366" r:id="rId14"/>
    <p:sldId id="426" r:id="rId15"/>
    <p:sldId id="371" r:id="rId16"/>
    <p:sldId id="424" r:id="rId17"/>
    <p:sldId id="372" r:id="rId18"/>
    <p:sldId id="380" r:id="rId19"/>
    <p:sldId id="398" r:id="rId20"/>
    <p:sldId id="407" r:id="rId21"/>
    <p:sldId id="373" r:id="rId22"/>
    <p:sldId id="408" r:id="rId23"/>
    <p:sldId id="409" r:id="rId24"/>
    <p:sldId id="410" r:id="rId25"/>
    <p:sldId id="411" r:id="rId26"/>
    <p:sldId id="377" r:id="rId27"/>
    <p:sldId id="425" r:id="rId28"/>
    <p:sldId id="388" r:id="rId29"/>
    <p:sldId id="412" r:id="rId30"/>
    <p:sldId id="391" r:id="rId31"/>
    <p:sldId id="413" r:id="rId32"/>
    <p:sldId id="392" r:id="rId33"/>
    <p:sldId id="414" r:id="rId34"/>
    <p:sldId id="415" r:id="rId35"/>
    <p:sldId id="416" r:id="rId36"/>
    <p:sldId id="417" r:id="rId37"/>
    <p:sldId id="418" r:id="rId38"/>
    <p:sldId id="419" r:id="rId39"/>
    <p:sldId id="420" r:id="rId40"/>
    <p:sldId id="383" r:id="rId41"/>
    <p:sldId id="382" r:id="rId42"/>
    <p:sldId id="421" r:id="rId43"/>
    <p:sldId id="422" r:id="rId44"/>
    <p:sldId id="385" r:id="rId45"/>
    <p:sldId id="346" r:id="rId46"/>
    <p:sldId id="423" r:id="rId47"/>
    <p:sldId id="428" r:id="rId48"/>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E602A9A9-015E-47DD-BBEB-231DF5E51EF2}">
          <p14:sldIdLst>
            <p14:sldId id="285"/>
            <p14:sldId id="367"/>
            <p14:sldId id="368"/>
            <p14:sldId id="399"/>
            <p14:sldId id="427"/>
            <p14:sldId id="348"/>
            <p14:sldId id="354"/>
            <p14:sldId id="362"/>
            <p14:sldId id="406"/>
            <p14:sldId id="357"/>
            <p14:sldId id="358"/>
            <p14:sldId id="365"/>
            <p14:sldId id="366"/>
            <p14:sldId id="426"/>
            <p14:sldId id="371"/>
            <p14:sldId id="424"/>
            <p14:sldId id="372"/>
            <p14:sldId id="380"/>
            <p14:sldId id="398"/>
            <p14:sldId id="407"/>
            <p14:sldId id="373"/>
            <p14:sldId id="408"/>
            <p14:sldId id="409"/>
            <p14:sldId id="410"/>
            <p14:sldId id="411"/>
            <p14:sldId id="377"/>
            <p14:sldId id="425"/>
            <p14:sldId id="388"/>
            <p14:sldId id="412"/>
            <p14:sldId id="391"/>
            <p14:sldId id="413"/>
            <p14:sldId id="392"/>
            <p14:sldId id="414"/>
            <p14:sldId id="415"/>
            <p14:sldId id="416"/>
            <p14:sldId id="417"/>
            <p14:sldId id="418"/>
            <p14:sldId id="419"/>
            <p14:sldId id="420"/>
            <p14:sldId id="383"/>
            <p14:sldId id="382"/>
            <p14:sldId id="421"/>
            <p14:sldId id="422"/>
            <p14:sldId id="385"/>
            <p14:sldId id="346"/>
            <p14:sldId id="423"/>
            <p14:sldId id="4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20A8EC"/>
    <a:srgbClr val="5B6A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3037089" cy="46498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247">
              <a:defRPr sz="1200"/>
            </a:lvl1pPr>
          </a:lstStyle>
          <a:p>
            <a:pPr>
              <a:defRPr/>
            </a:pPr>
            <a:endParaRPr lang="en-US" dirty="0"/>
          </a:p>
        </p:txBody>
      </p:sp>
      <p:sp>
        <p:nvSpPr>
          <p:cNvPr id="65539" name="Rectangle 3"/>
          <p:cNvSpPr>
            <a:spLocks noGrp="1" noChangeArrowheads="1"/>
          </p:cNvSpPr>
          <p:nvPr>
            <p:ph type="dt" sz="quarter" idx="1"/>
          </p:nvPr>
        </p:nvSpPr>
        <p:spPr bwMode="auto">
          <a:xfrm>
            <a:off x="3971703" y="1"/>
            <a:ext cx="3037089" cy="46498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247">
              <a:defRPr sz="1200"/>
            </a:lvl1pPr>
          </a:lstStyle>
          <a:p>
            <a:pPr>
              <a:defRPr/>
            </a:pPr>
            <a:endParaRPr lang="en-US" dirty="0"/>
          </a:p>
        </p:txBody>
      </p:sp>
      <p:sp>
        <p:nvSpPr>
          <p:cNvPr id="65540" name="Rectangle 4"/>
          <p:cNvSpPr>
            <a:spLocks noGrp="1" noChangeArrowheads="1"/>
          </p:cNvSpPr>
          <p:nvPr>
            <p:ph type="ftr" sz="quarter" idx="2"/>
          </p:nvPr>
        </p:nvSpPr>
        <p:spPr bwMode="auto">
          <a:xfrm>
            <a:off x="0" y="8829817"/>
            <a:ext cx="3037089" cy="46498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247">
              <a:defRPr sz="1200"/>
            </a:lvl1pPr>
          </a:lstStyle>
          <a:p>
            <a:pPr>
              <a:defRPr/>
            </a:pPr>
            <a:endParaRPr lang="en-US" dirty="0"/>
          </a:p>
        </p:txBody>
      </p:sp>
      <p:sp>
        <p:nvSpPr>
          <p:cNvPr id="65541" name="Rectangle 5"/>
          <p:cNvSpPr>
            <a:spLocks noGrp="1" noChangeArrowheads="1"/>
          </p:cNvSpPr>
          <p:nvPr>
            <p:ph type="sldNum" sz="quarter" idx="3"/>
          </p:nvPr>
        </p:nvSpPr>
        <p:spPr bwMode="auto">
          <a:xfrm>
            <a:off x="3971703" y="8829817"/>
            <a:ext cx="3037089" cy="46498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247">
              <a:defRPr sz="1200"/>
            </a:lvl1pPr>
          </a:lstStyle>
          <a:p>
            <a:pPr>
              <a:defRPr/>
            </a:pPr>
            <a:fld id="{9060168B-BE0A-4BC8-9953-442A9F641C29}" type="slidenum">
              <a:rPr lang="en-US"/>
              <a:pPr>
                <a:defRPr/>
              </a:pPr>
              <a:t>‹#›</a:t>
            </a:fld>
            <a:endParaRPr lang="en-US" dirty="0"/>
          </a:p>
        </p:txBody>
      </p:sp>
    </p:spTree>
    <p:extLst>
      <p:ext uri="{BB962C8B-B14F-4D97-AF65-F5344CB8AC3E}">
        <p14:creationId xmlns:p14="http://schemas.microsoft.com/office/powerpoint/2010/main" val="67327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089" cy="464980"/>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idx="1"/>
          </p:nvPr>
        </p:nvSpPr>
        <p:spPr>
          <a:xfrm>
            <a:off x="3971703" y="1"/>
            <a:ext cx="3037089" cy="464980"/>
          </a:xfrm>
          <a:prstGeom prst="rect">
            <a:avLst/>
          </a:prstGeom>
        </p:spPr>
        <p:txBody>
          <a:bodyPr vert="horz" lIns="92482" tIns="46241" rIns="92482" bIns="46241" rtlCol="0"/>
          <a:lstStyle>
            <a:lvl1pPr algn="r">
              <a:defRPr sz="1200"/>
            </a:lvl1pPr>
          </a:lstStyle>
          <a:p>
            <a:fld id="{7F7960B1-E25F-44C2-B9C1-CDC279F5D3D1}" type="datetimeFigureOut">
              <a:rPr lang="en-US" smtClean="0"/>
              <a:pPr/>
              <a:t>5/28/2013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82" tIns="46241" rIns="92482" bIns="46241" rtlCol="0" anchor="ctr"/>
          <a:lstStyle/>
          <a:p>
            <a:endParaRPr lang="en-US" dirty="0"/>
          </a:p>
        </p:txBody>
      </p:sp>
      <p:sp>
        <p:nvSpPr>
          <p:cNvPr id="5" name="Notes Placeholder 4"/>
          <p:cNvSpPr>
            <a:spLocks noGrp="1"/>
          </p:cNvSpPr>
          <p:nvPr>
            <p:ph type="body" sz="quarter" idx="3"/>
          </p:nvPr>
        </p:nvSpPr>
        <p:spPr>
          <a:xfrm>
            <a:off x="701362" y="4415710"/>
            <a:ext cx="5607677" cy="4183220"/>
          </a:xfrm>
          <a:prstGeom prst="rect">
            <a:avLst/>
          </a:prstGeom>
        </p:spPr>
        <p:txBody>
          <a:bodyPr vert="horz" lIns="92482" tIns="46241" rIns="92482" bIns="462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817"/>
            <a:ext cx="3037089" cy="464980"/>
          </a:xfrm>
          <a:prstGeom prst="rect">
            <a:avLst/>
          </a:prstGeom>
        </p:spPr>
        <p:txBody>
          <a:bodyPr vert="horz" lIns="92482" tIns="46241" rIns="92482" bIns="462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703" y="8829817"/>
            <a:ext cx="3037089" cy="464980"/>
          </a:xfrm>
          <a:prstGeom prst="rect">
            <a:avLst/>
          </a:prstGeom>
        </p:spPr>
        <p:txBody>
          <a:bodyPr vert="horz" lIns="92482" tIns="46241" rIns="92482" bIns="46241" rtlCol="0" anchor="b"/>
          <a:lstStyle>
            <a:lvl1pPr algn="r">
              <a:defRPr sz="1200"/>
            </a:lvl1pPr>
          </a:lstStyle>
          <a:p>
            <a:fld id="{886A36B3-5115-4A95-B567-602F059C5435}" type="slidenum">
              <a:rPr lang="en-US" smtClean="0"/>
              <a:pPr/>
              <a:t>‹#›</a:t>
            </a:fld>
            <a:endParaRPr lang="en-US" dirty="0"/>
          </a:p>
        </p:txBody>
      </p:sp>
    </p:spTree>
    <p:extLst>
      <p:ext uri="{BB962C8B-B14F-4D97-AF65-F5344CB8AC3E}">
        <p14:creationId xmlns:p14="http://schemas.microsoft.com/office/powerpoint/2010/main" val="54943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6A36B3-5115-4A95-B567-602F059C5435}" type="slidenum">
              <a:rPr lang="en-US" smtClean="0"/>
              <a:pPr/>
              <a:t>2</a:t>
            </a:fld>
            <a:endParaRPr lang="en-US" dirty="0"/>
          </a:p>
        </p:txBody>
      </p:sp>
    </p:spTree>
    <p:extLst>
      <p:ext uri="{BB962C8B-B14F-4D97-AF65-F5344CB8AC3E}">
        <p14:creationId xmlns:p14="http://schemas.microsoft.com/office/powerpoint/2010/main" val="399958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31746" name="Rectangle 2"/>
          <p:cNvSpPr>
            <a:spLocks noGrp="1" noChangeArrowheads="1"/>
          </p:cNvSpPr>
          <p:nvPr>
            <p:ph type="ctrTitle"/>
          </p:nvPr>
        </p:nvSpPr>
        <p:spPr>
          <a:xfrm>
            <a:off x="914402" y="1524000"/>
            <a:ext cx="7623175" cy="1752600"/>
          </a:xfrm>
        </p:spPr>
        <p:txBody>
          <a:bodyPr/>
          <a:lstStyle>
            <a:lvl1pPr>
              <a:defRPr sz="5000"/>
            </a:lvl1pPr>
          </a:lstStyle>
          <a:p>
            <a:r>
              <a:rPr lang="en-US" altLang="en-US"/>
              <a:t>Click to edit Master title style</a:t>
            </a:r>
          </a:p>
        </p:txBody>
      </p:sp>
      <p:sp>
        <p:nvSpPr>
          <p:cNvPr id="317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A076B7F6-0FBC-4C7C-A116-FBA1EC02ABC4}"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C0164D-2F80-41B5-9A39-B33E0CABE375}"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4"/>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4"/>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0FD0F96-0443-42AA-9353-A7EB5A30D407}"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878D5-9A9D-4271-B34D-1319C9C486E2}"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E937DAD-8BAB-4A6F-8BB4-CF7512C3B47B}"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30B35B8-00F1-4C56-8DBF-2F96E93BC457}"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3AAE60-5B86-45D5-9920-5E5B41F56015}"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845891D-06A7-42FF-8A92-DE82C380B62F}"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EA63CF1-AFCF-4AFB-9BA8-92630D431A1F}"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B5351F9-3629-4F18-A421-8711FA8134CD}"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1CDED4-771A-466C-A26F-E22229024A65}"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7877EFE-F36D-4EC4-8A4F-15C926A719A4}" type="slidenum">
              <a:rPr lang="en-US" altLang="en-US"/>
              <a:pPr>
                <a:defRPr/>
              </a:pPr>
              <a:t>‹#›</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4"/>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1"/>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dirty="0"/>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dirty="0"/>
          </a:p>
        </p:txBody>
      </p:sp>
      <p:sp>
        <p:nvSpPr>
          <p:cNvPr id="307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B65E3549-145B-4F90-B049-036633D7D21A}" type="slidenum">
              <a:rPr lang="en-US" altLang="en-US"/>
              <a:pPr>
                <a:defRPr/>
              </a:pPr>
              <a:t>‹#›</a:t>
            </a:fld>
            <a:endParaRPr lang="en-US" altLang="en-US" dirty="0"/>
          </a:p>
        </p:txBody>
      </p:sp>
      <p:sp>
        <p:nvSpPr>
          <p:cNvPr id="3072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3072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teve@indact.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mailto:alan@northwestactuarialconsulting.com" TargetMode="External"/><Relationship Id="rId4" Type="http://schemas.openxmlformats.org/officeDocument/2006/relationships/hyperlink" Target="mailto:jason@indact.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295400"/>
            <a:ext cx="8229600" cy="1066800"/>
          </a:xfrm>
        </p:spPr>
        <p:txBody>
          <a:bodyPr/>
          <a:lstStyle/>
          <a:p>
            <a:pPr eaLnBrk="1" hangingPunct="1"/>
            <a:r>
              <a:rPr lang="en-US" sz="3600" b="1" dirty="0" smtClean="0">
                <a:solidFill>
                  <a:schemeClr val="accent4">
                    <a:lumMod val="65000"/>
                    <a:lumOff val="35000"/>
                  </a:schemeClr>
                </a:solidFill>
                <a:latin typeface="Calibri" pitchFamily="34" charset="0"/>
              </a:rPr>
              <a:t>Pension Valuations and the</a:t>
            </a:r>
            <a:br>
              <a:rPr lang="en-US" sz="3600" b="1" dirty="0" smtClean="0">
                <a:solidFill>
                  <a:schemeClr val="accent4">
                    <a:lumMod val="65000"/>
                    <a:lumOff val="35000"/>
                  </a:schemeClr>
                </a:solidFill>
                <a:latin typeface="Calibri" pitchFamily="34" charset="0"/>
              </a:rPr>
            </a:br>
            <a:r>
              <a:rPr lang="en-US" sz="3600" b="1" dirty="0" smtClean="0">
                <a:solidFill>
                  <a:schemeClr val="accent4">
                    <a:lumMod val="65000"/>
                    <a:lumOff val="35000"/>
                  </a:schemeClr>
                </a:solidFill>
                <a:latin typeface="Calibri" pitchFamily="34" charset="0"/>
              </a:rPr>
              <a:t>Family Law Practitioner</a:t>
            </a:r>
            <a:br>
              <a:rPr lang="en-US" sz="3600" b="1" dirty="0" smtClean="0">
                <a:solidFill>
                  <a:schemeClr val="accent4">
                    <a:lumMod val="65000"/>
                    <a:lumOff val="35000"/>
                  </a:schemeClr>
                </a:solidFill>
                <a:latin typeface="Calibri" pitchFamily="34" charset="0"/>
              </a:rPr>
            </a:br>
            <a:r>
              <a:rPr lang="en-US" sz="3600" b="1" dirty="0" smtClean="0">
                <a:solidFill>
                  <a:schemeClr val="accent4">
                    <a:lumMod val="65000"/>
                    <a:lumOff val="35000"/>
                  </a:schemeClr>
                </a:solidFill>
                <a:latin typeface="Calibri" pitchFamily="34" charset="0"/>
              </a:rPr>
              <a:t> </a:t>
            </a:r>
            <a:r>
              <a:rPr lang="en-US" sz="2000" b="1" dirty="0" smtClean="0">
                <a:solidFill>
                  <a:schemeClr val="accent4">
                    <a:lumMod val="65000"/>
                    <a:lumOff val="35000"/>
                  </a:schemeClr>
                </a:solidFill>
                <a:latin typeface="Calibri" pitchFamily="34" charset="0"/>
              </a:rPr>
              <a:t>May 23, 2013</a:t>
            </a:r>
            <a:br>
              <a:rPr lang="en-US" sz="2000" b="1" dirty="0" smtClean="0">
                <a:solidFill>
                  <a:schemeClr val="accent4">
                    <a:lumMod val="65000"/>
                    <a:lumOff val="35000"/>
                  </a:schemeClr>
                </a:solidFill>
                <a:latin typeface="Calibri" pitchFamily="34" charset="0"/>
              </a:rPr>
            </a:br>
            <a:r>
              <a:rPr lang="en-US" sz="2000" b="1" dirty="0">
                <a:solidFill>
                  <a:schemeClr val="accent4">
                    <a:lumMod val="65000"/>
                    <a:lumOff val="35000"/>
                  </a:schemeClr>
                </a:solidFill>
                <a:latin typeface="Calibri" pitchFamily="34" charset="0"/>
              </a:rPr>
              <a:t> </a:t>
            </a:r>
            <a:r>
              <a:rPr lang="en-US" sz="2000" b="1" dirty="0" smtClean="0">
                <a:solidFill>
                  <a:schemeClr val="accent4">
                    <a:lumMod val="65000"/>
                    <a:lumOff val="35000"/>
                  </a:schemeClr>
                </a:solidFill>
                <a:latin typeface="Calibri" pitchFamily="34" charset="0"/>
              </a:rPr>
              <a:t> Benson Hotel, Downtown Portland </a:t>
            </a:r>
          </a:p>
        </p:txBody>
      </p:sp>
      <p:sp>
        <p:nvSpPr>
          <p:cNvPr id="5123" name="Rectangle 3"/>
          <p:cNvSpPr>
            <a:spLocks noGrp="1" noChangeArrowheads="1"/>
          </p:cNvSpPr>
          <p:nvPr>
            <p:ph type="subTitle" idx="1"/>
          </p:nvPr>
        </p:nvSpPr>
        <p:spPr>
          <a:xfrm>
            <a:off x="1981200" y="4038600"/>
            <a:ext cx="6553200" cy="2133600"/>
          </a:xfrm>
        </p:spPr>
        <p:txBody>
          <a:bodyPr/>
          <a:lstStyle/>
          <a:p>
            <a:pPr eaLnBrk="1" hangingPunct="1">
              <a:lnSpc>
                <a:spcPct val="80000"/>
              </a:lnSpc>
            </a:pPr>
            <a:r>
              <a:rPr lang="en-US" sz="2000" dirty="0" smtClean="0">
                <a:latin typeface="Calibri" pitchFamily="34" charset="0"/>
              </a:rPr>
              <a:t>Steven L. Diess, EA, MAAA </a:t>
            </a:r>
          </a:p>
          <a:p>
            <a:pPr eaLnBrk="1" hangingPunct="1">
              <a:lnSpc>
                <a:spcPct val="80000"/>
              </a:lnSpc>
            </a:pPr>
            <a:r>
              <a:rPr lang="en-US" sz="1400" dirty="0" smtClean="0">
                <a:latin typeface="Calibri" pitchFamily="34" charset="0"/>
              </a:rPr>
              <a:t>President, Independent Actuaries, Inc.</a:t>
            </a:r>
          </a:p>
          <a:p>
            <a:pPr eaLnBrk="1" hangingPunct="1">
              <a:lnSpc>
                <a:spcPct val="80000"/>
              </a:lnSpc>
            </a:pPr>
            <a:endParaRPr lang="en-US" sz="1000" dirty="0" smtClean="0">
              <a:latin typeface="Calibri" pitchFamily="34" charset="0"/>
            </a:endParaRPr>
          </a:p>
          <a:p>
            <a:pPr eaLnBrk="1" hangingPunct="1">
              <a:lnSpc>
                <a:spcPct val="80000"/>
              </a:lnSpc>
            </a:pPr>
            <a:r>
              <a:rPr lang="en-US" sz="2000" dirty="0" smtClean="0">
                <a:latin typeface="Calibri" pitchFamily="34" charset="0"/>
              </a:rPr>
              <a:t>Jason Douthit, JD</a:t>
            </a:r>
          </a:p>
          <a:p>
            <a:pPr eaLnBrk="1" hangingPunct="1">
              <a:lnSpc>
                <a:spcPct val="80000"/>
              </a:lnSpc>
            </a:pPr>
            <a:r>
              <a:rPr lang="en-US" sz="1400" dirty="0" smtClean="0">
                <a:latin typeface="Calibri" pitchFamily="34" charset="0"/>
              </a:rPr>
              <a:t>Consultant, Independent Actuaries, Inc.</a:t>
            </a:r>
          </a:p>
          <a:p>
            <a:pPr eaLnBrk="1" hangingPunct="1">
              <a:lnSpc>
                <a:spcPct val="80000"/>
              </a:lnSpc>
            </a:pPr>
            <a:endParaRPr lang="en-US" sz="1000" dirty="0" smtClean="0">
              <a:latin typeface="Calibri" pitchFamily="34" charset="0"/>
            </a:endParaRPr>
          </a:p>
          <a:p>
            <a:pPr eaLnBrk="1" hangingPunct="1">
              <a:lnSpc>
                <a:spcPct val="80000"/>
              </a:lnSpc>
            </a:pPr>
            <a:r>
              <a:rPr lang="en-US" sz="2000" dirty="0" smtClean="0">
                <a:latin typeface="Calibri" pitchFamily="34" charset="0"/>
              </a:rPr>
              <a:t>Alan Stonewall, </a:t>
            </a:r>
            <a:r>
              <a:rPr lang="en-US" sz="2000" dirty="0">
                <a:latin typeface="Calibri" pitchFamily="34" charset="0"/>
              </a:rPr>
              <a:t>FSPA, EA</a:t>
            </a:r>
            <a:r>
              <a:rPr lang="en-US" sz="2000" dirty="0" smtClean="0">
                <a:latin typeface="Calibri" pitchFamily="34" charset="0"/>
              </a:rPr>
              <a:t>, MAAA</a:t>
            </a:r>
          </a:p>
          <a:p>
            <a:pPr eaLnBrk="1" hangingPunct="1">
              <a:lnSpc>
                <a:spcPct val="80000"/>
              </a:lnSpc>
            </a:pPr>
            <a:r>
              <a:rPr lang="en-US" sz="1400" dirty="0" smtClean="0">
                <a:latin typeface="Calibri" pitchFamily="34" charset="0"/>
              </a:rPr>
              <a:t>Owner, Northwest Actuarial Consulting, LLC</a:t>
            </a:r>
          </a:p>
        </p:txBody>
      </p:sp>
      <p:sp>
        <p:nvSpPr>
          <p:cNvPr id="5124" name="Text Box 4"/>
          <p:cNvSpPr txBox="1">
            <a:spLocks noChangeArrowheads="1"/>
          </p:cNvSpPr>
          <p:nvPr/>
        </p:nvSpPr>
        <p:spPr bwMode="auto">
          <a:xfrm>
            <a:off x="457200" y="6400801"/>
            <a:ext cx="4419600" cy="276999"/>
          </a:xfrm>
          <a:prstGeom prst="rect">
            <a:avLst/>
          </a:prstGeom>
          <a:noFill/>
          <a:ln w="9525">
            <a:noFill/>
            <a:miter lim="800000"/>
            <a:headEnd/>
            <a:tailEnd/>
          </a:ln>
        </p:spPr>
        <p:txBody>
          <a:bodyPr>
            <a:spAutoFit/>
          </a:bodyPr>
          <a:lstStyle/>
          <a:p>
            <a:pPr>
              <a:spcBef>
                <a:spcPct val="50000"/>
              </a:spcBef>
            </a:pPr>
            <a:r>
              <a:rPr lang="en-US" sz="1200" dirty="0">
                <a:latin typeface="Calibri" pitchFamily="34" charset="0"/>
              </a:rPr>
              <a:t>Prepared by Independent Actuaries, Inc.</a:t>
            </a:r>
          </a:p>
        </p:txBody>
      </p:sp>
      <p:pic>
        <p:nvPicPr>
          <p:cNvPr id="7" name="Picture 6" descr="IAI_Icon.jpg"/>
          <p:cNvPicPr>
            <a:picLocks noChangeAspect="1"/>
          </p:cNvPicPr>
          <p:nvPr/>
        </p:nvPicPr>
        <p:blipFill>
          <a:blip r:embed="rId2" cstate="print"/>
          <a:stretch>
            <a:fillRect/>
          </a:stretch>
        </p:blipFill>
        <p:spPr>
          <a:xfrm>
            <a:off x="7772400" y="5715000"/>
            <a:ext cx="941832" cy="7796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smtClean="0">
                <a:solidFill>
                  <a:schemeClr val="accent4">
                    <a:lumMod val="65000"/>
                    <a:lumOff val="35000"/>
                  </a:schemeClr>
                </a:solidFill>
                <a:latin typeface="Calibri" pitchFamily="34" charset="0"/>
              </a:rPr>
              <a:t>Calculating the Marital Portion</a:t>
            </a:r>
            <a:endParaRPr lang="en-US" sz="3200" b="1" dirty="0" smtClean="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1"/>
            <a:ext cx="8153400" cy="4530725"/>
          </a:xfrm>
        </p:spPr>
        <p:txBody>
          <a:bodyPr/>
          <a:lstStyle/>
          <a:p>
            <a:pPr marL="0" indent="0" eaLnBrk="1" hangingPunct="1">
              <a:lnSpc>
                <a:spcPct val="90000"/>
              </a:lnSpc>
              <a:buNone/>
            </a:pPr>
            <a:r>
              <a:rPr lang="en-US" sz="3200" b="1" dirty="0" smtClean="0">
                <a:latin typeface="Calibri" pitchFamily="34" charset="0"/>
                <a:sym typeface="Wingdings" pitchFamily="2" charset="2"/>
              </a:rPr>
              <a:t>Hester Method</a:t>
            </a:r>
          </a:p>
          <a:p>
            <a:pPr marL="0" indent="0" eaLnBrk="1" hangingPunct="1">
              <a:lnSpc>
                <a:spcPct val="90000"/>
              </a:lnSpc>
              <a:buNone/>
            </a:pPr>
            <a:endParaRPr lang="en-US" sz="800" b="1" dirty="0" smtClean="0">
              <a:latin typeface="Calibri" pitchFamily="34" charset="0"/>
              <a:sym typeface="Wingdings" pitchFamily="2" charset="2"/>
            </a:endParaRPr>
          </a:p>
          <a:p>
            <a:pPr eaLnBrk="1" hangingPunct="1">
              <a:lnSpc>
                <a:spcPct val="90000"/>
              </a:lnSpc>
            </a:pPr>
            <a:r>
              <a:rPr lang="en-US" sz="2200" u="sng" dirty="0" smtClean="0">
                <a:latin typeface="Calibri" pitchFamily="34" charset="0"/>
                <a:sym typeface="Wingdings" pitchFamily="2" charset="2"/>
              </a:rPr>
              <a:t>In re Marriage of Hester</a:t>
            </a:r>
            <a:r>
              <a:rPr lang="en-US" sz="2200" dirty="0" smtClean="0">
                <a:latin typeface="Calibri" pitchFamily="34" charset="0"/>
                <a:sym typeface="Wingdings" pitchFamily="2" charset="2"/>
              </a:rPr>
              <a:t>, 856 P2d 1048 (1993)</a:t>
            </a:r>
          </a:p>
          <a:p>
            <a:pPr eaLnBrk="1" hangingPunct="1">
              <a:lnSpc>
                <a:spcPct val="90000"/>
              </a:lnSpc>
            </a:pPr>
            <a:r>
              <a:rPr lang="en-US" sz="2200" dirty="0" smtClean="0">
                <a:latin typeface="Calibri" pitchFamily="34" charset="0"/>
                <a:sym typeface="Wingdings" pitchFamily="2" charset="2"/>
              </a:rPr>
              <a:t>Oregon Court of Appeals case</a:t>
            </a:r>
          </a:p>
          <a:p>
            <a:pPr marL="344487" lvl="1" indent="0" eaLnBrk="1" hangingPunct="1">
              <a:lnSpc>
                <a:spcPct val="90000"/>
              </a:lnSpc>
              <a:buNone/>
            </a:pPr>
            <a:endParaRPr lang="en-US" sz="2200" dirty="0" smtClean="0">
              <a:latin typeface="Calibri" pitchFamily="34" charset="0"/>
              <a:sym typeface="Wingdings" pitchFamily="2" charset="2"/>
            </a:endParaRPr>
          </a:p>
          <a:p>
            <a:pPr marL="0" indent="0" eaLnBrk="1" hangingPunct="1">
              <a:lnSpc>
                <a:spcPct val="90000"/>
              </a:lnSpc>
              <a:buNone/>
            </a:pPr>
            <a:r>
              <a:rPr lang="en-US" sz="2800" dirty="0" smtClean="0">
                <a:latin typeface="Calibri" pitchFamily="34" charset="0"/>
                <a:sym typeface="Wingdings" pitchFamily="2" charset="2"/>
              </a:rPr>
              <a:t>Marital portion = A minus B</a:t>
            </a:r>
          </a:p>
          <a:p>
            <a:pPr marL="344487" lvl="1" indent="0" eaLnBrk="1" hangingPunct="1">
              <a:lnSpc>
                <a:spcPct val="90000"/>
              </a:lnSpc>
              <a:buNone/>
            </a:pPr>
            <a:endParaRPr lang="en-US" sz="2400" dirty="0" smtClean="0">
              <a:latin typeface="Calibri" pitchFamily="34" charset="0"/>
              <a:sym typeface="Wingdings" pitchFamily="2" charset="2"/>
            </a:endParaRPr>
          </a:p>
          <a:p>
            <a:pPr lvl="1" eaLnBrk="1" hangingPunct="1">
              <a:lnSpc>
                <a:spcPct val="90000"/>
              </a:lnSpc>
            </a:pPr>
            <a:r>
              <a:rPr lang="en-US" sz="2400" dirty="0" smtClean="0">
                <a:latin typeface="Calibri" pitchFamily="34" charset="0"/>
                <a:sym typeface="Wingdings" pitchFamily="2" charset="2"/>
              </a:rPr>
              <a:t>Where A = </a:t>
            </a:r>
            <a:r>
              <a:rPr lang="en-US" sz="2400" dirty="0">
                <a:latin typeface="Calibri" pitchFamily="34" charset="0"/>
                <a:sym typeface="Wingdings" pitchFamily="2" charset="2"/>
              </a:rPr>
              <a:t>A</a:t>
            </a:r>
            <a:r>
              <a:rPr lang="en-US" sz="2400" dirty="0" smtClean="0">
                <a:latin typeface="Calibri" pitchFamily="34" charset="0"/>
                <a:sym typeface="Wingdings" pitchFamily="2" charset="2"/>
              </a:rPr>
              <a:t>ccrued benefit at a Given </a:t>
            </a:r>
            <a:r>
              <a:rPr lang="en-US" sz="2400" dirty="0">
                <a:latin typeface="Calibri" pitchFamily="34" charset="0"/>
                <a:sym typeface="Wingdings" pitchFamily="2" charset="2"/>
              </a:rPr>
              <a:t>D</a:t>
            </a:r>
            <a:r>
              <a:rPr lang="en-US" sz="2400" dirty="0" smtClean="0">
                <a:latin typeface="Calibri" pitchFamily="34" charset="0"/>
                <a:sym typeface="Wingdings" pitchFamily="2" charset="2"/>
              </a:rPr>
              <a:t>ate </a:t>
            </a:r>
          </a:p>
          <a:p>
            <a:pPr lvl="2" eaLnBrk="1" hangingPunct="1">
              <a:lnSpc>
                <a:spcPct val="90000"/>
              </a:lnSpc>
            </a:pPr>
            <a:r>
              <a:rPr lang="en-US" sz="2000" dirty="0" smtClean="0">
                <a:latin typeface="Calibri" pitchFamily="34" charset="0"/>
                <a:sym typeface="Wingdings" pitchFamily="2" charset="2"/>
              </a:rPr>
              <a:t>Given Date = Separation/divorce/negotiated date</a:t>
            </a:r>
          </a:p>
          <a:p>
            <a:pPr marL="344487" lvl="1" indent="0" eaLnBrk="1" hangingPunct="1">
              <a:lnSpc>
                <a:spcPct val="90000"/>
              </a:lnSpc>
              <a:buNone/>
            </a:pPr>
            <a:endParaRPr lang="en-US" sz="2400" dirty="0" smtClean="0">
              <a:latin typeface="Calibri" pitchFamily="34" charset="0"/>
              <a:sym typeface="Wingdings" pitchFamily="2" charset="2"/>
            </a:endParaRPr>
          </a:p>
          <a:p>
            <a:pPr lvl="1" eaLnBrk="1" hangingPunct="1">
              <a:lnSpc>
                <a:spcPct val="90000"/>
              </a:lnSpc>
            </a:pPr>
            <a:r>
              <a:rPr lang="en-US" sz="2400" dirty="0" smtClean="0">
                <a:latin typeface="Calibri" pitchFamily="34" charset="0"/>
                <a:sym typeface="Wingdings" pitchFamily="2" charset="2"/>
              </a:rPr>
              <a:t>Where B = Accrued benefit at beginning of the marriage</a:t>
            </a:r>
          </a:p>
          <a:p>
            <a:pPr lvl="1" eaLnBrk="1" hangingPunct="1">
              <a:lnSpc>
                <a:spcPct val="90000"/>
              </a:lnSpc>
            </a:pPr>
            <a:endParaRPr lang="en-US" sz="2400"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10</a:t>
            </a:fld>
            <a:endParaRPr lang="en-US" altLang="en-US" dirty="0"/>
          </a:p>
        </p:txBody>
      </p:sp>
    </p:spTree>
    <p:extLst>
      <p:ext uri="{BB962C8B-B14F-4D97-AF65-F5344CB8AC3E}">
        <p14:creationId xmlns:p14="http://schemas.microsoft.com/office/powerpoint/2010/main" val="2875904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a:solidFill>
                  <a:schemeClr val="accent4">
                    <a:lumMod val="65000"/>
                    <a:lumOff val="35000"/>
                  </a:schemeClr>
                </a:solidFill>
                <a:latin typeface="Calibri" pitchFamily="34" charset="0"/>
              </a:rPr>
              <a:t>Calculating the Marital </a:t>
            </a:r>
            <a:r>
              <a:rPr lang="en-US" sz="3600" b="1" dirty="0" smtClean="0">
                <a:solidFill>
                  <a:schemeClr val="accent4">
                    <a:lumMod val="65000"/>
                    <a:lumOff val="35000"/>
                  </a:schemeClr>
                </a:solidFill>
                <a:latin typeface="Calibri" pitchFamily="34" charset="0"/>
              </a:rPr>
              <a:t>Portion</a:t>
            </a:r>
            <a:endParaRPr lang="en-US" sz="3200" b="1" dirty="0" smtClean="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381000" y="1371600"/>
            <a:ext cx="8153400" cy="4530725"/>
          </a:xfrm>
        </p:spPr>
        <p:txBody>
          <a:bodyPr/>
          <a:lstStyle/>
          <a:p>
            <a:pPr marL="0" indent="0" eaLnBrk="1" hangingPunct="1">
              <a:lnSpc>
                <a:spcPct val="90000"/>
              </a:lnSpc>
              <a:buNone/>
            </a:pPr>
            <a:r>
              <a:rPr lang="en-US" sz="3200" dirty="0" smtClean="0">
                <a:latin typeface="Calibri" pitchFamily="34" charset="0"/>
                <a:sym typeface="Wingdings" pitchFamily="2" charset="2"/>
              </a:rPr>
              <a:t>Choosing the Appropriate Method:</a:t>
            </a:r>
          </a:p>
          <a:p>
            <a:pPr marL="0" indent="0" eaLnBrk="1" hangingPunct="1">
              <a:lnSpc>
                <a:spcPct val="90000"/>
              </a:lnSpc>
              <a:buNone/>
            </a:pPr>
            <a:endParaRPr lang="en-US" sz="1000" dirty="0" smtClean="0">
              <a:latin typeface="Calibri" pitchFamily="34" charset="0"/>
              <a:sym typeface="Wingdings" pitchFamily="2" charset="2"/>
            </a:endParaRPr>
          </a:p>
          <a:p>
            <a:pPr eaLnBrk="1" hangingPunct="1">
              <a:lnSpc>
                <a:spcPct val="90000"/>
              </a:lnSpc>
            </a:pPr>
            <a:r>
              <a:rPr lang="en-US" sz="2800" dirty="0" smtClean="0">
                <a:latin typeface="Calibri" pitchFamily="34" charset="0"/>
                <a:sym typeface="Wingdings" pitchFamily="2" charset="2"/>
              </a:rPr>
              <a:t>In general, use the Time Rule for DB plans. </a:t>
            </a:r>
          </a:p>
          <a:p>
            <a:pPr lvl="1" eaLnBrk="1" hangingPunct="1">
              <a:lnSpc>
                <a:spcPct val="90000"/>
              </a:lnSpc>
            </a:pPr>
            <a:r>
              <a:rPr lang="en-US" sz="2400" dirty="0">
                <a:latin typeface="Calibri" pitchFamily="34" charset="0"/>
                <a:sym typeface="Wingdings" pitchFamily="2" charset="2"/>
              </a:rPr>
              <a:t>T</a:t>
            </a:r>
            <a:r>
              <a:rPr lang="en-US" sz="2400" dirty="0" smtClean="0">
                <a:latin typeface="Calibri" pitchFamily="34" charset="0"/>
                <a:sym typeface="Wingdings" pitchFamily="2" charset="2"/>
              </a:rPr>
              <a:t>ime rule treats all periods of benefit service as being equal.</a:t>
            </a:r>
          </a:p>
          <a:p>
            <a:pPr lvl="1" eaLnBrk="1" hangingPunct="1">
              <a:lnSpc>
                <a:spcPct val="90000"/>
              </a:lnSpc>
            </a:pPr>
            <a:endParaRPr lang="en-US" sz="1000" dirty="0" smtClean="0">
              <a:latin typeface="Calibri" pitchFamily="34" charset="0"/>
              <a:sym typeface="Wingdings" pitchFamily="2" charset="2"/>
            </a:endParaRPr>
          </a:p>
          <a:p>
            <a:pPr eaLnBrk="1" hangingPunct="1">
              <a:lnSpc>
                <a:spcPct val="90000"/>
              </a:lnSpc>
            </a:pPr>
            <a:r>
              <a:rPr lang="en-US" sz="2800" dirty="0" smtClean="0">
                <a:latin typeface="Calibri" pitchFamily="34" charset="0"/>
                <a:sym typeface="Wingdings" pitchFamily="2" charset="2"/>
              </a:rPr>
              <a:t>When should the Hester method be used?</a:t>
            </a:r>
          </a:p>
          <a:p>
            <a:pPr lvl="1" eaLnBrk="1" hangingPunct="1">
              <a:lnSpc>
                <a:spcPct val="90000"/>
              </a:lnSpc>
            </a:pPr>
            <a:r>
              <a:rPr lang="en-US" dirty="0" smtClean="0">
                <a:latin typeface="Calibri" pitchFamily="34" charset="0"/>
                <a:sym typeface="Wingdings" pitchFamily="2" charset="2"/>
              </a:rPr>
              <a:t>“When the value of a particular plan is determined by the amount of employee contributions, application of the time rule could result in a division of property that is demonstrably inequitable.”</a:t>
            </a:r>
          </a:p>
          <a:p>
            <a:pPr lvl="2" eaLnBrk="1" hangingPunct="1">
              <a:lnSpc>
                <a:spcPct val="90000"/>
              </a:lnSpc>
            </a:pPr>
            <a:endParaRPr lang="en-US" dirty="0" smtClean="0">
              <a:latin typeface="Calibri" pitchFamily="34" charset="0"/>
              <a:sym typeface="Wingdings" pitchFamily="2" charset="2"/>
            </a:endParaRPr>
          </a:p>
          <a:p>
            <a:pPr lvl="2" eaLnBrk="1" hangingPunct="1">
              <a:lnSpc>
                <a:spcPct val="90000"/>
              </a:lnSpc>
            </a:pPr>
            <a:endParaRPr lang="en-US" sz="2000"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11</a:t>
            </a:fld>
            <a:endParaRPr lang="en-US" altLang="en-US" dirty="0"/>
          </a:p>
        </p:txBody>
      </p:sp>
    </p:spTree>
    <p:extLst>
      <p:ext uri="{BB962C8B-B14F-4D97-AF65-F5344CB8AC3E}">
        <p14:creationId xmlns:p14="http://schemas.microsoft.com/office/powerpoint/2010/main" val="357478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a:solidFill>
                  <a:schemeClr val="accent4">
                    <a:lumMod val="65000"/>
                    <a:lumOff val="35000"/>
                  </a:schemeClr>
                </a:solidFill>
                <a:latin typeface="Calibri" pitchFamily="34" charset="0"/>
              </a:rPr>
              <a:t>Calculating the Marital </a:t>
            </a:r>
            <a:r>
              <a:rPr lang="en-US" sz="3600" b="1" dirty="0" smtClean="0">
                <a:solidFill>
                  <a:schemeClr val="accent4">
                    <a:lumMod val="65000"/>
                    <a:lumOff val="35000"/>
                  </a:schemeClr>
                </a:solidFill>
                <a:latin typeface="Calibri" pitchFamily="34" charset="0"/>
              </a:rPr>
              <a:t>Portion</a:t>
            </a:r>
            <a:endParaRPr lang="en-US" sz="3200" b="1" dirty="0" smtClean="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457200" y="1066801"/>
            <a:ext cx="8153400" cy="4530725"/>
          </a:xfrm>
        </p:spPr>
        <p:txBody>
          <a:bodyPr/>
          <a:lstStyle/>
          <a:p>
            <a:pPr marL="1023937" lvl="3" indent="0" eaLnBrk="1" hangingPunct="1">
              <a:lnSpc>
                <a:spcPct val="90000"/>
              </a:lnSpc>
              <a:buNone/>
            </a:pPr>
            <a:endParaRPr lang="en-US" sz="800" dirty="0" smtClean="0">
              <a:latin typeface="Calibri" pitchFamily="34" charset="0"/>
              <a:sym typeface="Wingdings" pitchFamily="2" charset="2"/>
            </a:endParaRPr>
          </a:p>
          <a:p>
            <a:pPr eaLnBrk="1" hangingPunct="1">
              <a:lnSpc>
                <a:spcPct val="90000"/>
              </a:lnSpc>
            </a:pPr>
            <a:r>
              <a:rPr lang="en-US" sz="2800" dirty="0" smtClean="0">
                <a:latin typeface="Calibri" pitchFamily="34" charset="0"/>
                <a:sym typeface="Wingdings" pitchFamily="2" charset="2"/>
              </a:rPr>
              <a:t>Still waiting for an appellate case that applies the Hester method to anything except the employee contribution situation. </a:t>
            </a:r>
          </a:p>
          <a:p>
            <a:pPr lvl="1" eaLnBrk="1" hangingPunct="1">
              <a:lnSpc>
                <a:spcPct val="90000"/>
              </a:lnSpc>
            </a:pPr>
            <a:r>
              <a:rPr lang="en-US" sz="2000" dirty="0" smtClean="0">
                <a:latin typeface="Calibri" pitchFamily="34" charset="0"/>
                <a:sym typeface="Wingdings" pitchFamily="2" charset="2"/>
              </a:rPr>
              <a:t>Owens-Koenig, Caudill, and Kiser apply time rule.</a:t>
            </a:r>
          </a:p>
          <a:p>
            <a:pPr lvl="1" eaLnBrk="1" hangingPunct="1">
              <a:lnSpc>
                <a:spcPct val="90000"/>
              </a:lnSpc>
            </a:pPr>
            <a:endParaRPr lang="en-US" sz="800" dirty="0" smtClean="0">
              <a:latin typeface="Calibri" pitchFamily="34" charset="0"/>
              <a:sym typeface="Wingdings" pitchFamily="2" charset="2"/>
            </a:endParaRPr>
          </a:p>
          <a:p>
            <a:pPr eaLnBrk="1" hangingPunct="1">
              <a:lnSpc>
                <a:spcPct val="90000"/>
              </a:lnSpc>
            </a:pPr>
            <a:r>
              <a:rPr lang="en-US" dirty="0">
                <a:latin typeface="Calibri" pitchFamily="34" charset="0"/>
                <a:sym typeface="Wingdings" pitchFamily="2" charset="2"/>
              </a:rPr>
              <a:t>However, keep this in mind…</a:t>
            </a:r>
          </a:p>
          <a:p>
            <a:pPr lvl="1" eaLnBrk="1" hangingPunct="1">
              <a:lnSpc>
                <a:spcPct val="90000"/>
              </a:lnSpc>
            </a:pPr>
            <a:r>
              <a:rPr lang="en-US" sz="2000" dirty="0">
                <a:latin typeface="Calibri" pitchFamily="34" charset="0"/>
                <a:sym typeface="Wingdings" pitchFamily="2" charset="2"/>
              </a:rPr>
              <a:t>“the treatment of retirement plans in dissolution proceedings is not subject to the application of hard and fast rules that apply in all cases.  This is because the parties’ circumstances and the varieties of retirement plans ‘are almost infinite.’” </a:t>
            </a:r>
          </a:p>
          <a:p>
            <a:pPr lvl="2" eaLnBrk="1" hangingPunct="1">
              <a:lnSpc>
                <a:spcPct val="90000"/>
              </a:lnSpc>
            </a:pPr>
            <a:r>
              <a:rPr lang="en-US" sz="1800" u="sng" dirty="0">
                <a:latin typeface="Calibri" pitchFamily="34" charset="0"/>
                <a:sym typeface="Wingdings" pitchFamily="2" charset="2"/>
              </a:rPr>
              <a:t>Hester</a:t>
            </a:r>
            <a:r>
              <a:rPr lang="en-US" sz="1800" dirty="0">
                <a:latin typeface="Calibri" pitchFamily="34" charset="0"/>
                <a:sym typeface="Wingdings" pitchFamily="2" charset="2"/>
              </a:rPr>
              <a:t> at 1049, quoting </a:t>
            </a:r>
            <a:r>
              <a:rPr lang="en-US" sz="1800" u="sng" dirty="0">
                <a:latin typeface="Calibri" pitchFamily="34" charset="0"/>
                <a:sym typeface="Wingdings" pitchFamily="2" charset="2"/>
              </a:rPr>
              <a:t>Rogers and Rogers</a:t>
            </a:r>
            <a:r>
              <a:rPr lang="en-US" sz="1800" dirty="0">
                <a:latin typeface="Calibri" pitchFamily="34" charset="0"/>
                <a:sym typeface="Wingdings" pitchFamily="2" charset="2"/>
              </a:rPr>
              <a:t>, 609 P2d 877 (1980)</a:t>
            </a: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12</a:t>
            </a:fld>
            <a:endParaRPr lang="en-US" altLang="en-US" dirty="0"/>
          </a:p>
        </p:txBody>
      </p:sp>
    </p:spTree>
    <p:extLst>
      <p:ext uri="{BB962C8B-B14F-4D97-AF65-F5344CB8AC3E}">
        <p14:creationId xmlns:p14="http://schemas.microsoft.com/office/powerpoint/2010/main" val="2432677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smtClean="0">
                <a:solidFill>
                  <a:schemeClr val="accent4">
                    <a:lumMod val="65000"/>
                    <a:lumOff val="35000"/>
                  </a:schemeClr>
                </a:solidFill>
                <a:latin typeface="Calibri" pitchFamily="34" charset="0"/>
              </a:rPr>
              <a:t>Time Rule vs. Hester Example</a:t>
            </a:r>
          </a:p>
        </p:txBody>
      </p:sp>
      <p:sp>
        <p:nvSpPr>
          <p:cNvPr id="6147" name="Rectangle 3"/>
          <p:cNvSpPr>
            <a:spLocks noGrp="1" noChangeArrowheads="1"/>
          </p:cNvSpPr>
          <p:nvPr>
            <p:ph type="body" sz="half" idx="1"/>
          </p:nvPr>
        </p:nvSpPr>
        <p:spPr>
          <a:xfrm>
            <a:off x="457200" y="1371601"/>
            <a:ext cx="8153400" cy="4530725"/>
          </a:xfrm>
        </p:spPr>
        <p:txBody>
          <a:bodyPr/>
          <a:lstStyle/>
          <a:p>
            <a:pPr marL="0" indent="0" eaLnBrk="1" hangingPunct="1">
              <a:lnSpc>
                <a:spcPct val="90000"/>
              </a:lnSpc>
              <a:buNone/>
            </a:pPr>
            <a:r>
              <a:rPr lang="en-US" sz="2800" dirty="0" smtClean="0">
                <a:latin typeface="Calibri" pitchFamily="34" charset="0"/>
                <a:sym typeface="Wingdings" pitchFamily="2" charset="2"/>
              </a:rPr>
              <a:t>Actual example showing impact of time rule vs. Hester:</a:t>
            </a: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spcAft>
                <a:spcPts val="600"/>
              </a:spcAft>
            </a:pPr>
            <a:r>
              <a:rPr lang="en-US" dirty="0" smtClean="0">
                <a:latin typeface="Calibri" pitchFamily="34" charset="0"/>
                <a:sym typeface="Wingdings" pitchFamily="2" charset="2"/>
              </a:rPr>
              <a:t>Pat is 55 years of age. Pat has 32 years of benefit service with a Fortune 500 company </a:t>
            </a:r>
          </a:p>
          <a:p>
            <a:pPr lvl="1" eaLnBrk="1" hangingPunct="1">
              <a:lnSpc>
                <a:spcPct val="90000"/>
              </a:lnSpc>
              <a:spcAft>
                <a:spcPts val="600"/>
              </a:spcAft>
            </a:pPr>
            <a:r>
              <a:rPr lang="en-US" dirty="0" smtClean="0">
                <a:latin typeface="Calibri" pitchFamily="34" charset="0"/>
                <a:sym typeface="Wingdings" pitchFamily="2" charset="2"/>
              </a:rPr>
              <a:t>Benefits are NOT based on employee contributions</a:t>
            </a:r>
          </a:p>
          <a:p>
            <a:pPr lvl="1" eaLnBrk="1" hangingPunct="1">
              <a:lnSpc>
                <a:spcPct val="90000"/>
              </a:lnSpc>
              <a:spcAft>
                <a:spcPts val="600"/>
              </a:spcAft>
            </a:pPr>
            <a:r>
              <a:rPr lang="en-US" dirty="0" smtClean="0">
                <a:latin typeface="Calibri" pitchFamily="34" charset="0"/>
                <a:sym typeface="Wingdings" pitchFamily="2" charset="2"/>
              </a:rPr>
              <a:t>Pat and Stacey married for 17 years (all concurrent) </a:t>
            </a:r>
          </a:p>
          <a:p>
            <a:pPr lvl="1" eaLnBrk="1" hangingPunct="1">
              <a:lnSpc>
                <a:spcPct val="90000"/>
              </a:lnSpc>
              <a:spcAft>
                <a:spcPts val="600"/>
              </a:spcAft>
            </a:pPr>
            <a:r>
              <a:rPr lang="en-US" dirty="0" smtClean="0">
                <a:latin typeface="Calibri" pitchFamily="34" charset="0"/>
                <a:sym typeface="Wingdings" pitchFamily="2" charset="2"/>
              </a:rPr>
              <a:t>The Present Value (PV) of Pat’s accrued benefit is $947,500</a:t>
            </a:r>
          </a:p>
          <a:p>
            <a:pPr lvl="1" eaLnBrk="1" hangingPunct="1">
              <a:lnSpc>
                <a:spcPct val="90000"/>
              </a:lnSpc>
            </a:pPr>
            <a:endParaRPr lang="en-US"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eaLnBrk="1" hangingPunct="1">
              <a:lnSpc>
                <a:spcPct val="90000"/>
              </a:lnSpc>
            </a:pPr>
            <a:endParaRPr lang="en-US" sz="2800" dirty="0">
              <a:latin typeface="Calibri" pitchFamily="34" charset="0"/>
              <a:sym typeface="Wingdings" pitchFamily="2" charset="2"/>
            </a:endParaRP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13</a:t>
            </a:fld>
            <a:endParaRPr lang="en-US" altLang="en-US" dirty="0"/>
          </a:p>
        </p:txBody>
      </p:sp>
    </p:spTree>
    <p:extLst>
      <p:ext uri="{BB962C8B-B14F-4D97-AF65-F5344CB8AC3E}">
        <p14:creationId xmlns:p14="http://schemas.microsoft.com/office/powerpoint/2010/main" val="4106666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solidFill>
                  <a:schemeClr val="accent4">
                    <a:lumMod val="65000"/>
                    <a:lumOff val="35000"/>
                  </a:schemeClr>
                </a:solidFill>
                <a:latin typeface="Calibri" pitchFamily="34" charset="0"/>
              </a:rPr>
              <a:t>Time Rule vs. Hester </a:t>
            </a:r>
            <a:r>
              <a:rPr lang="en-US" sz="3600" b="1" dirty="0" smtClean="0">
                <a:solidFill>
                  <a:schemeClr val="accent4">
                    <a:lumMod val="65000"/>
                    <a:lumOff val="35000"/>
                  </a:schemeClr>
                </a:solidFill>
                <a:latin typeface="Calibri" pitchFamily="34" charset="0"/>
              </a:rPr>
              <a:t>Example</a:t>
            </a:r>
            <a:endParaRPr lang="en-US" sz="3600" dirty="0"/>
          </a:p>
        </p:txBody>
      </p:sp>
      <p:sp>
        <p:nvSpPr>
          <p:cNvPr id="6" name="Content Placeholder 5"/>
          <p:cNvSpPr>
            <a:spLocks noGrp="1"/>
          </p:cNvSpPr>
          <p:nvPr>
            <p:ph idx="1"/>
          </p:nvPr>
        </p:nvSpPr>
        <p:spPr>
          <a:xfrm>
            <a:off x="456754" y="1174982"/>
            <a:ext cx="8229600" cy="4530725"/>
          </a:xfrm>
        </p:spPr>
        <p:txBody>
          <a:bodyPr/>
          <a:lstStyle/>
          <a:p>
            <a:pPr eaLnBrk="1" hangingPunct="1">
              <a:lnSpc>
                <a:spcPct val="90000"/>
              </a:lnSpc>
            </a:pPr>
            <a:r>
              <a:rPr lang="en-US" sz="2800" dirty="0">
                <a:latin typeface="Calibri" pitchFamily="34" charset="0"/>
                <a:sym typeface="Wingdings" pitchFamily="2" charset="2"/>
              </a:rPr>
              <a:t>Hester Method </a:t>
            </a:r>
            <a:endParaRPr lang="en-US" sz="2800" dirty="0" smtClean="0">
              <a:latin typeface="Calibri" pitchFamily="34" charset="0"/>
              <a:sym typeface="Wingdings" pitchFamily="2" charset="2"/>
            </a:endParaRPr>
          </a:p>
          <a:p>
            <a:pPr lvl="1" eaLnBrk="1" hangingPunct="1">
              <a:lnSpc>
                <a:spcPct val="90000"/>
              </a:lnSpc>
            </a:pPr>
            <a:r>
              <a:rPr lang="en-US" sz="2800" dirty="0" smtClean="0">
                <a:latin typeface="Calibri" pitchFamily="34" charset="0"/>
                <a:sym typeface="Wingdings" pitchFamily="2" charset="2"/>
              </a:rPr>
              <a:t>$7,264/month - $1,006/month = $6,258/month</a:t>
            </a:r>
            <a:endParaRPr lang="en-US" sz="2400" dirty="0">
              <a:latin typeface="Calibri" pitchFamily="34" charset="0"/>
              <a:sym typeface="Wingdings" pitchFamily="2" charset="2"/>
            </a:endParaRPr>
          </a:p>
          <a:p>
            <a:pPr lvl="1" eaLnBrk="1" hangingPunct="1">
              <a:lnSpc>
                <a:spcPct val="90000"/>
              </a:lnSpc>
            </a:pPr>
            <a:r>
              <a:rPr lang="en-US" sz="2800" dirty="0" smtClean="0">
                <a:latin typeface="Calibri" pitchFamily="34" charset="0"/>
                <a:sym typeface="Wingdings" pitchFamily="2" charset="2"/>
              </a:rPr>
              <a:t>$6,258 / $7,264 </a:t>
            </a:r>
            <a:r>
              <a:rPr lang="en-US" sz="2800" dirty="0">
                <a:latin typeface="Calibri" pitchFamily="34" charset="0"/>
                <a:sym typeface="Wingdings" pitchFamily="2" charset="2"/>
              </a:rPr>
              <a:t>= </a:t>
            </a:r>
            <a:r>
              <a:rPr lang="en-US" sz="2800" dirty="0" smtClean="0">
                <a:latin typeface="Calibri" pitchFamily="34" charset="0"/>
                <a:sym typeface="Wingdings" pitchFamily="2" charset="2"/>
              </a:rPr>
              <a:t>roughly 86%  </a:t>
            </a:r>
            <a:endParaRPr lang="en-US" sz="2800" dirty="0">
              <a:latin typeface="Calibri" pitchFamily="34" charset="0"/>
              <a:sym typeface="Wingdings" pitchFamily="2" charset="2"/>
            </a:endParaRPr>
          </a:p>
          <a:p>
            <a:pPr lvl="1" eaLnBrk="1" hangingPunct="1">
              <a:lnSpc>
                <a:spcPct val="90000"/>
              </a:lnSpc>
            </a:pPr>
            <a:r>
              <a:rPr lang="en-US" sz="2800" dirty="0">
                <a:latin typeface="Calibri" pitchFamily="34" charset="0"/>
                <a:sym typeface="Wingdings" pitchFamily="2" charset="2"/>
              </a:rPr>
              <a:t>86% of $947,500 = </a:t>
            </a:r>
            <a:r>
              <a:rPr lang="en-US" sz="2800" dirty="0" smtClean="0">
                <a:latin typeface="Calibri" pitchFamily="34" charset="0"/>
                <a:sym typeface="Wingdings" pitchFamily="2" charset="2"/>
              </a:rPr>
              <a:t>Marital Property of $814,800</a:t>
            </a: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r>
              <a:rPr lang="en-US" sz="2800" dirty="0" smtClean="0">
                <a:latin typeface="Calibri" pitchFamily="34" charset="0"/>
                <a:sym typeface="Wingdings" pitchFamily="2" charset="2"/>
              </a:rPr>
              <a:t>Time Rule Method</a:t>
            </a:r>
          </a:p>
          <a:p>
            <a:pPr lvl="1" eaLnBrk="1" hangingPunct="1">
              <a:lnSpc>
                <a:spcPct val="90000"/>
              </a:lnSpc>
            </a:pPr>
            <a:r>
              <a:rPr lang="en-US" sz="2800" dirty="0" smtClean="0">
                <a:latin typeface="Calibri" pitchFamily="34" charset="0"/>
                <a:sym typeface="Wingdings" pitchFamily="2" charset="2"/>
              </a:rPr>
              <a:t>17 / 32 = roughly 53%</a:t>
            </a:r>
            <a:endParaRPr lang="en-US" sz="2800" dirty="0">
              <a:latin typeface="Calibri" pitchFamily="34" charset="0"/>
              <a:sym typeface="Wingdings" pitchFamily="2" charset="2"/>
            </a:endParaRPr>
          </a:p>
          <a:p>
            <a:pPr lvl="1"/>
            <a:r>
              <a:rPr lang="en-US" sz="2800" dirty="0" smtClean="0">
                <a:latin typeface="Calibri" pitchFamily="34" charset="0"/>
              </a:rPr>
              <a:t>53% of $947,500 = Marital Property of $502,200</a:t>
            </a:r>
          </a:p>
          <a:p>
            <a:endParaRPr lang="en-US" sz="2800" dirty="0" smtClean="0"/>
          </a:p>
          <a:p>
            <a:r>
              <a:rPr lang="en-US" sz="2800" dirty="0" smtClean="0"/>
              <a:t>$814,800 - $502,200 = $312,600!!!</a:t>
            </a:r>
          </a:p>
          <a:p>
            <a:pPr lvl="1"/>
            <a:endParaRPr lang="en-US" sz="2000" dirty="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CE937DAD-8BAB-4A6F-8BB4-CF7512C3B47B}" type="slidenum">
              <a:rPr lang="en-US" altLang="en-US" smtClean="0"/>
              <a:pPr>
                <a:defRPr/>
              </a:pPr>
              <a:t>14</a:t>
            </a:fld>
            <a:endParaRPr lang="en-US" altLang="en-US" dirty="0"/>
          </a:p>
        </p:txBody>
      </p:sp>
    </p:spTree>
    <p:extLst>
      <p:ext uri="{BB962C8B-B14F-4D97-AF65-F5344CB8AC3E}">
        <p14:creationId xmlns:p14="http://schemas.microsoft.com/office/powerpoint/2010/main" val="4001519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Key Actuarial Assumptions</a:t>
            </a:r>
            <a:endParaRPr lang="en-US" sz="3600" dirty="0"/>
          </a:p>
        </p:txBody>
      </p:sp>
      <p:sp>
        <p:nvSpPr>
          <p:cNvPr id="3" name="Content Placeholder 2"/>
          <p:cNvSpPr>
            <a:spLocks noGrp="1"/>
          </p:cNvSpPr>
          <p:nvPr>
            <p:ph idx="1"/>
          </p:nvPr>
        </p:nvSpPr>
        <p:spPr>
          <a:xfrm>
            <a:off x="484632" y="1386128"/>
            <a:ext cx="8229600" cy="4683125"/>
          </a:xfrm>
        </p:spPr>
        <p:txBody>
          <a:bodyPr/>
          <a:lstStyle/>
          <a:p>
            <a:pPr>
              <a:spcAft>
                <a:spcPts val="600"/>
              </a:spcAft>
            </a:pPr>
            <a:r>
              <a:rPr lang="en-US" sz="2800" dirty="0" smtClean="0"/>
              <a:t>Certain assumptions are used that have significant impact on the present value of the pension benefit:</a:t>
            </a:r>
          </a:p>
          <a:p>
            <a:pPr lvl="1">
              <a:spcAft>
                <a:spcPts val="600"/>
              </a:spcAft>
            </a:pPr>
            <a:r>
              <a:rPr lang="en-US" dirty="0" smtClean="0"/>
              <a:t>Retirement Age</a:t>
            </a:r>
          </a:p>
          <a:p>
            <a:pPr lvl="1">
              <a:spcAft>
                <a:spcPts val="600"/>
              </a:spcAft>
            </a:pPr>
            <a:r>
              <a:rPr lang="en-US" dirty="0" smtClean="0"/>
              <a:t>Interest/Discount Rate</a:t>
            </a:r>
          </a:p>
          <a:p>
            <a:pPr lvl="1">
              <a:spcAft>
                <a:spcPts val="600"/>
              </a:spcAft>
            </a:pPr>
            <a:r>
              <a:rPr lang="en-US" dirty="0" smtClean="0"/>
              <a:t>COLAs</a:t>
            </a:r>
          </a:p>
          <a:p>
            <a:pPr lvl="1">
              <a:spcAft>
                <a:spcPts val="600"/>
              </a:spcAft>
            </a:pPr>
            <a:r>
              <a:rPr lang="en-US" dirty="0" smtClean="0"/>
              <a:t>Mortality</a:t>
            </a:r>
          </a:p>
          <a:p>
            <a:pPr lvl="1"/>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15</a:t>
            </a:fld>
            <a:endParaRPr lang="en-US" altLang="en-US" dirty="0"/>
          </a:p>
        </p:txBody>
      </p:sp>
    </p:spTree>
    <p:extLst>
      <p:ext uri="{BB962C8B-B14F-4D97-AF65-F5344CB8AC3E}">
        <p14:creationId xmlns:p14="http://schemas.microsoft.com/office/powerpoint/2010/main" val="1614457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accent4">
                    <a:lumMod val="65000"/>
                    <a:lumOff val="35000"/>
                  </a:schemeClr>
                </a:solidFill>
                <a:latin typeface="Calibri" pitchFamily="34" charset="0"/>
              </a:rPr>
              <a:t>Key Actuarial Assumptions</a:t>
            </a:r>
            <a:endParaRPr lang="en-US" sz="3600" dirty="0"/>
          </a:p>
        </p:txBody>
      </p:sp>
      <p:sp>
        <p:nvSpPr>
          <p:cNvPr id="3" name="Content Placeholder 2"/>
          <p:cNvSpPr>
            <a:spLocks noGrp="1"/>
          </p:cNvSpPr>
          <p:nvPr>
            <p:ph idx="1"/>
          </p:nvPr>
        </p:nvSpPr>
        <p:spPr/>
        <p:txBody>
          <a:bodyPr/>
          <a:lstStyle/>
          <a:p>
            <a:r>
              <a:rPr lang="en-US" dirty="0"/>
              <a:t>The actuary’s opinion vs. prescribed assumptions</a:t>
            </a:r>
          </a:p>
          <a:p>
            <a:pPr lvl="1"/>
            <a:r>
              <a:rPr lang="en-US" dirty="0" smtClean="0"/>
              <a:t>Actuary is likely to </a:t>
            </a:r>
            <a:r>
              <a:rPr lang="en-US" dirty="0"/>
              <a:t>have a (relevant, </a:t>
            </a:r>
            <a:r>
              <a:rPr lang="en-US" dirty="0" smtClean="0"/>
              <a:t>professional) opinion</a:t>
            </a:r>
          </a:p>
          <a:p>
            <a:pPr lvl="1"/>
            <a:r>
              <a:rPr lang="en-US" dirty="0" smtClean="0"/>
              <a:t>Counsel may influence results of valuation by asking actuary to used prescribed assumptions</a:t>
            </a:r>
          </a:p>
          <a:p>
            <a:pPr lvl="1"/>
            <a:r>
              <a:rPr lang="en-US" dirty="0" smtClean="0"/>
              <a:t>Look for key words in reports from opposing counsel (“in my opinion”, “prescribed”, “if we”)</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16</a:t>
            </a:fld>
            <a:endParaRPr lang="en-US" altLang="en-US" dirty="0"/>
          </a:p>
        </p:txBody>
      </p:sp>
    </p:spTree>
    <p:extLst>
      <p:ext uri="{BB962C8B-B14F-4D97-AF65-F5344CB8AC3E}">
        <p14:creationId xmlns:p14="http://schemas.microsoft.com/office/powerpoint/2010/main" val="1625053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Retirement Age Assumptions</a:t>
            </a:r>
            <a:endParaRPr lang="en-US" sz="3600" dirty="0"/>
          </a:p>
        </p:txBody>
      </p:sp>
      <p:sp>
        <p:nvSpPr>
          <p:cNvPr id="3" name="Content Placeholder 2"/>
          <p:cNvSpPr>
            <a:spLocks noGrp="1"/>
          </p:cNvSpPr>
          <p:nvPr>
            <p:ph idx="1"/>
          </p:nvPr>
        </p:nvSpPr>
        <p:spPr>
          <a:xfrm>
            <a:off x="457200" y="1524001"/>
            <a:ext cx="8229600" cy="4530725"/>
          </a:xfrm>
        </p:spPr>
        <p:txBody>
          <a:bodyPr/>
          <a:lstStyle/>
          <a:p>
            <a:r>
              <a:rPr lang="en-US" dirty="0" smtClean="0"/>
              <a:t>There are multiple ages at which it may be assumed that someone will retire:</a:t>
            </a:r>
          </a:p>
          <a:p>
            <a:endParaRPr lang="en-US" sz="1000" dirty="0" smtClean="0"/>
          </a:p>
          <a:p>
            <a:pPr lvl="1"/>
            <a:r>
              <a:rPr lang="en-US" dirty="0" smtClean="0"/>
              <a:t>Earliest Possible Retirement Age</a:t>
            </a:r>
          </a:p>
          <a:p>
            <a:pPr lvl="1"/>
            <a:r>
              <a:rPr lang="en-US" dirty="0" smtClean="0"/>
              <a:t>Normal Retirement Age </a:t>
            </a:r>
          </a:p>
          <a:p>
            <a:pPr lvl="1"/>
            <a:r>
              <a:rPr lang="en-US" dirty="0" smtClean="0"/>
              <a:t>Social Security Eligibility Age</a:t>
            </a:r>
          </a:p>
          <a:p>
            <a:pPr lvl="1"/>
            <a:r>
              <a:rPr lang="en-US" dirty="0" smtClean="0"/>
              <a:t>Medicare Eligibility Age</a:t>
            </a:r>
          </a:p>
          <a:p>
            <a:pPr lvl="1"/>
            <a:endParaRPr lang="en-US" dirty="0" smtClean="0"/>
          </a:p>
          <a:p>
            <a:pPr lvl="1"/>
            <a:endParaRPr lang="en-US" dirty="0"/>
          </a:p>
        </p:txBody>
      </p:sp>
      <p:pic>
        <p:nvPicPr>
          <p:cNvPr id="6" name="Picture 5"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5" name="Slide Number Placeholder 4"/>
          <p:cNvSpPr>
            <a:spLocks noGrp="1"/>
          </p:cNvSpPr>
          <p:nvPr>
            <p:ph type="sldNum" sz="quarter" idx="12"/>
          </p:nvPr>
        </p:nvSpPr>
        <p:spPr/>
        <p:txBody>
          <a:bodyPr/>
          <a:lstStyle/>
          <a:p>
            <a:pPr>
              <a:defRPr/>
            </a:pPr>
            <a:fld id="{CE937DAD-8BAB-4A6F-8BB4-CF7512C3B47B}" type="slidenum">
              <a:rPr lang="en-US" altLang="en-US" smtClean="0"/>
              <a:pPr>
                <a:defRPr/>
              </a:pPr>
              <a:t>17</a:t>
            </a:fld>
            <a:endParaRPr lang="en-US" altLang="en-US" dirty="0"/>
          </a:p>
        </p:txBody>
      </p:sp>
    </p:spTree>
    <p:extLst>
      <p:ext uri="{BB962C8B-B14F-4D97-AF65-F5344CB8AC3E}">
        <p14:creationId xmlns:p14="http://schemas.microsoft.com/office/powerpoint/2010/main" val="1802650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Retirement Age Assumption</a:t>
            </a:r>
            <a:endParaRPr lang="en-US" dirty="0"/>
          </a:p>
        </p:txBody>
      </p:sp>
      <p:sp>
        <p:nvSpPr>
          <p:cNvPr id="3" name="Content Placeholder 2"/>
          <p:cNvSpPr>
            <a:spLocks noGrp="1"/>
          </p:cNvSpPr>
          <p:nvPr>
            <p:ph idx="1"/>
          </p:nvPr>
        </p:nvSpPr>
        <p:spPr>
          <a:xfrm>
            <a:off x="457200" y="1371601"/>
            <a:ext cx="8229600" cy="4759325"/>
          </a:xfrm>
        </p:spPr>
        <p:txBody>
          <a:bodyPr/>
          <a:lstStyle/>
          <a:p>
            <a:pPr marL="329184" lvl="1" indent="0">
              <a:buNone/>
            </a:pPr>
            <a:r>
              <a:rPr lang="en-US" dirty="0" smtClean="0"/>
              <a:t>Commonly assumed retirement ages for someone retiring from Oregon PERS</a:t>
            </a:r>
          </a:p>
          <a:p>
            <a:pPr lvl="1">
              <a:buNone/>
            </a:pPr>
            <a:endParaRPr lang="en-US" sz="1200" dirty="0" smtClean="0"/>
          </a:p>
          <a:p>
            <a:pPr lvl="1">
              <a:buNone/>
            </a:pPr>
            <a:r>
              <a:rPr lang="en-US" u="sng" dirty="0" smtClean="0"/>
              <a:t>Eligible for:</a:t>
            </a:r>
            <a:r>
              <a:rPr lang="en-US" dirty="0" smtClean="0"/>
              <a:t>				</a:t>
            </a:r>
            <a:r>
              <a:rPr lang="en-US" u="sng" dirty="0" smtClean="0"/>
              <a:t>General (P&amp;F)</a:t>
            </a:r>
          </a:p>
          <a:p>
            <a:pPr lvl="1">
              <a:buNone/>
            </a:pPr>
            <a:r>
              <a:rPr lang="en-US" dirty="0" smtClean="0"/>
              <a:t>Tier 1 Unreduced Benefits		     58  (55)</a:t>
            </a:r>
          </a:p>
          <a:p>
            <a:pPr lvl="1">
              <a:buNone/>
            </a:pPr>
            <a:r>
              <a:rPr lang="en-US" dirty="0" smtClean="0"/>
              <a:t>Tier 2 Unreduced Benefits		     60  (55)</a:t>
            </a:r>
          </a:p>
          <a:p>
            <a:pPr lvl="1">
              <a:buNone/>
            </a:pPr>
            <a:r>
              <a:rPr lang="en-US" dirty="0" smtClean="0"/>
              <a:t>OPSRP					     65  (60)</a:t>
            </a:r>
          </a:p>
          <a:p>
            <a:pPr lvl="1">
              <a:buNone/>
            </a:pPr>
            <a:r>
              <a:rPr lang="en-US" dirty="0" smtClean="0"/>
              <a:t>Reduced Soc Sec Benefits		        62</a:t>
            </a:r>
          </a:p>
          <a:p>
            <a:pPr lvl="1">
              <a:buNone/>
            </a:pPr>
            <a:r>
              <a:rPr lang="en-US" dirty="0" smtClean="0"/>
              <a:t>Medicare					        65</a:t>
            </a:r>
          </a:p>
          <a:p>
            <a:pPr lvl="1">
              <a:buNone/>
            </a:pPr>
            <a:r>
              <a:rPr lang="en-US" dirty="0" smtClean="0"/>
              <a:t>Unreduced Soc Sec Benefits	   66 thru 67</a:t>
            </a:r>
          </a:p>
          <a:p>
            <a:pPr lvl="1">
              <a:buNone/>
            </a:pPr>
            <a:r>
              <a:rPr lang="en-US" dirty="0" smtClean="0"/>
              <a:t> </a:t>
            </a:r>
            <a:endParaRPr lang="en-US" dirty="0"/>
          </a:p>
        </p:txBody>
      </p:sp>
      <p:pic>
        <p:nvPicPr>
          <p:cNvPr id="5" name="Picture 4"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18</a:t>
            </a:fld>
            <a:endParaRPr lang="en-US" altLang="en-US" dirty="0"/>
          </a:p>
        </p:txBody>
      </p:sp>
    </p:spTree>
    <p:extLst>
      <p:ext uri="{BB962C8B-B14F-4D97-AF65-F5344CB8AC3E}">
        <p14:creationId xmlns:p14="http://schemas.microsoft.com/office/powerpoint/2010/main" val="435670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Retirement Age Assumption</a:t>
            </a:r>
            <a:endParaRPr lang="en-US" sz="3600" dirty="0"/>
          </a:p>
        </p:txBody>
      </p:sp>
      <p:sp>
        <p:nvSpPr>
          <p:cNvPr id="3" name="Content Placeholder 2"/>
          <p:cNvSpPr>
            <a:spLocks noGrp="1"/>
          </p:cNvSpPr>
          <p:nvPr>
            <p:ph idx="1"/>
          </p:nvPr>
        </p:nvSpPr>
        <p:spPr/>
        <p:txBody>
          <a:bodyPr/>
          <a:lstStyle/>
          <a:p>
            <a:pPr marL="0" indent="0">
              <a:buNone/>
            </a:pPr>
            <a:r>
              <a:rPr lang="en-US" sz="2400" dirty="0" smtClean="0"/>
              <a:t>Example: Participant now age 50, eligible to retire as early as  age 58 (earliest possible age for an unreduced PERS benefit) with a benefit of $2,500 per month</a:t>
            </a:r>
          </a:p>
          <a:p>
            <a:pPr>
              <a:buNone/>
            </a:pPr>
            <a:endParaRPr lang="en-US" sz="2400" dirty="0" smtClean="0"/>
          </a:p>
          <a:p>
            <a:pPr>
              <a:buNone/>
            </a:pPr>
            <a:r>
              <a:rPr lang="en-US" sz="2400" dirty="0" smtClean="0"/>
              <a:t>	</a:t>
            </a:r>
            <a:r>
              <a:rPr lang="en-US" sz="2400" u="sng" dirty="0" smtClean="0"/>
              <a:t>Assumed Ret Age</a:t>
            </a:r>
            <a:r>
              <a:rPr lang="en-US" sz="2400" dirty="0" smtClean="0"/>
              <a:t>	</a:t>
            </a:r>
            <a:r>
              <a:rPr lang="en-US" sz="2400" u="sng" dirty="0" smtClean="0"/>
              <a:t>Present Value</a:t>
            </a:r>
          </a:p>
          <a:p>
            <a:pPr>
              <a:buNone/>
            </a:pPr>
            <a:r>
              <a:rPr lang="en-US" sz="2400" dirty="0" smtClean="0"/>
              <a:t>		     58			    $603,700</a:t>
            </a:r>
          </a:p>
          <a:p>
            <a:pPr>
              <a:buNone/>
            </a:pPr>
            <a:r>
              <a:rPr lang="en-US" sz="2400" dirty="0" smtClean="0"/>
              <a:t>		     62			    $470,200</a:t>
            </a:r>
          </a:p>
          <a:p>
            <a:pPr>
              <a:buNone/>
            </a:pPr>
            <a:r>
              <a:rPr lang="en-US" sz="2400" dirty="0" smtClean="0"/>
              <a:t>		     65			    $383,300</a:t>
            </a:r>
          </a:p>
          <a:p>
            <a:pPr>
              <a:buNone/>
            </a:pPr>
            <a:r>
              <a:rPr lang="en-US" sz="2400" dirty="0" smtClean="0"/>
              <a:t>		     66			    $356,700</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19</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Presenters</a:t>
            </a:r>
            <a:endParaRPr lang="en-US" sz="3600" b="1" dirty="0">
              <a:solidFill>
                <a:schemeClr val="accent4">
                  <a:lumMod val="65000"/>
                  <a:lumOff val="35000"/>
                </a:schemeClr>
              </a:solidFill>
              <a:latin typeface="Calibri" pitchFamily="34" charset="0"/>
            </a:endParaRPr>
          </a:p>
        </p:txBody>
      </p:sp>
      <p:sp>
        <p:nvSpPr>
          <p:cNvPr id="5" name="Content Placeholder 4"/>
          <p:cNvSpPr>
            <a:spLocks noGrp="1"/>
          </p:cNvSpPr>
          <p:nvPr>
            <p:ph idx="1"/>
          </p:nvPr>
        </p:nvSpPr>
        <p:spPr>
          <a:xfrm>
            <a:off x="479552" y="1143000"/>
            <a:ext cx="8229600" cy="4876800"/>
          </a:xfrm>
        </p:spPr>
        <p:txBody>
          <a:bodyPr/>
          <a:lstStyle/>
          <a:p>
            <a:pPr marL="0" indent="0">
              <a:buNone/>
            </a:pPr>
            <a:r>
              <a:rPr lang="en-US" sz="1400" b="1" dirty="0" smtClean="0">
                <a:latin typeface="Calibri" pitchFamily="34" charset="0"/>
              </a:rPr>
              <a:t>Steven L. Diess, EA, </a:t>
            </a:r>
            <a:r>
              <a:rPr lang="en-US" sz="1400" b="1" dirty="0">
                <a:latin typeface="Calibri" pitchFamily="34" charset="0"/>
              </a:rPr>
              <a:t>MAAA </a:t>
            </a:r>
            <a:r>
              <a:rPr lang="en-US" sz="1400" dirty="0" smtClean="0">
                <a:latin typeface="Calibri" pitchFamily="34" charset="0"/>
              </a:rPr>
              <a:t>● </a:t>
            </a:r>
            <a:r>
              <a:rPr lang="en-US" sz="1400" dirty="0" smtClean="0">
                <a:latin typeface="Calibri" pitchFamily="34" charset="0"/>
                <a:hlinkClick r:id="rId3"/>
              </a:rPr>
              <a:t>steve@indact.com</a:t>
            </a:r>
            <a:r>
              <a:rPr lang="en-US" sz="1400" dirty="0" smtClean="0">
                <a:latin typeface="Calibri" pitchFamily="34" charset="0"/>
              </a:rPr>
              <a:t> ● 503.601.0870 </a:t>
            </a:r>
          </a:p>
          <a:p>
            <a:pPr marL="0" indent="0">
              <a:buNone/>
            </a:pPr>
            <a:r>
              <a:rPr lang="en-US" sz="1100" dirty="0" smtClean="0">
                <a:latin typeface="Calibri" pitchFamily="34" charset="0"/>
              </a:rPr>
              <a:t>B.S., Mathematics, Santa Clara University (1991)</a:t>
            </a:r>
          </a:p>
          <a:p>
            <a:pPr marL="0" indent="0">
              <a:buNone/>
            </a:pPr>
            <a:r>
              <a:rPr lang="en-US" sz="1100" dirty="0" smtClean="0">
                <a:latin typeface="Calibri" pitchFamily="34" charset="0"/>
              </a:rPr>
              <a:t>Enrolled Actuary, Joint Board for the Enrollment of Actuaries (1999)</a:t>
            </a:r>
          </a:p>
          <a:p>
            <a:pPr marL="0" indent="0">
              <a:buNone/>
            </a:pPr>
            <a:r>
              <a:rPr lang="en-US" sz="1100" dirty="0" smtClean="0">
                <a:latin typeface="Calibri" pitchFamily="34" charset="0"/>
              </a:rPr>
              <a:t>Member, American Academy of Actuaries (1999)</a:t>
            </a:r>
          </a:p>
          <a:p>
            <a:pPr marL="0" indent="0">
              <a:buNone/>
            </a:pPr>
            <a:r>
              <a:rPr lang="en-US" sz="1100" dirty="0" smtClean="0">
                <a:latin typeface="Calibri" pitchFamily="34" charset="0"/>
              </a:rPr>
              <a:t>Steve is currently a consulting actuary, </a:t>
            </a:r>
            <a:r>
              <a:rPr lang="en-US" sz="1100" dirty="0">
                <a:latin typeface="Calibri" pitchFamily="34" charset="0"/>
              </a:rPr>
              <a:t>P</a:t>
            </a:r>
            <a:r>
              <a:rPr lang="en-US" sz="1100" dirty="0" smtClean="0">
                <a:latin typeface="Calibri" pitchFamily="34" charset="0"/>
              </a:rPr>
              <a:t>resident and an owner at Independent Actuaries, Inc.  </a:t>
            </a:r>
          </a:p>
          <a:p>
            <a:pPr marL="0" indent="0">
              <a:buNone/>
            </a:pPr>
            <a:endParaRPr lang="en-US" sz="1100" dirty="0" smtClean="0">
              <a:latin typeface="Calibri" pitchFamily="34" charset="0"/>
            </a:endParaRPr>
          </a:p>
          <a:p>
            <a:pPr marL="0" indent="0">
              <a:buNone/>
            </a:pPr>
            <a:r>
              <a:rPr lang="en-US" sz="1400" b="1" dirty="0" smtClean="0">
                <a:latin typeface="Calibri" pitchFamily="34" charset="0"/>
              </a:rPr>
              <a:t>Jason Douthit, JD </a:t>
            </a:r>
            <a:r>
              <a:rPr lang="en-US" sz="1400" dirty="0" smtClean="0">
                <a:latin typeface="Calibri" pitchFamily="34" charset="0"/>
              </a:rPr>
              <a:t>● </a:t>
            </a:r>
            <a:r>
              <a:rPr lang="en-US" sz="1400" dirty="0" smtClean="0">
                <a:latin typeface="Calibri" pitchFamily="34" charset="0"/>
                <a:hlinkClick r:id="rId4"/>
              </a:rPr>
              <a:t>jason@indact.com</a:t>
            </a:r>
            <a:r>
              <a:rPr lang="en-US" sz="1400" dirty="0" smtClean="0">
                <a:latin typeface="Calibri" pitchFamily="34" charset="0"/>
              </a:rPr>
              <a:t> ● 503.601.0881 </a:t>
            </a:r>
          </a:p>
          <a:p>
            <a:pPr marL="0" indent="0">
              <a:buNone/>
            </a:pPr>
            <a:r>
              <a:rPr lang="en-US" sz="1100" dirty="0">
                <a:latin typeface="Calibri" pitchFamily="34" charset="0"/>
              </a:rPr>
              <a:t>J.D., University of </a:t>
            </a:r>
            <a:r>
              <a:rPr lang="en-US" sz="1100" dirty="0" smtClean="0">
                <a:latin typeface="Calibri" pitchFamily="34" charset="0"/>
              </a:rPr>
              <a:t>California Davis </a:t>
            </a:r>
            <a:r>
              <a:rPr lang="en-US" sz="1100" dirty="0">
                <a:latin typeface="Calibri" pitchFamily="34" charset="0"/>
              </a:rPr>
              <a:t>School of </a:t>
            </a:r>
            <a:r>
              <a:rPr lang="en-US" sz="1100" dirty="0" smtClean="0">
                <a:latin typeface="Calibri" pitchFamily="34" charset="0"/>
              </a:rPr>
              <a:t>Law</a:t>
            </a:r>
            <a:r>
              <a:rPr lang="en-US" sz="1100" dirty="0">
                <a:latin typeface="Calibri" pitchFamily="34" charset="0"/>
              </a:rPr>
              <a:t> </a:t>
            </a:r>
            <a:r>
              <a:rPr lang="en-US" sz="1100" dirty="0" smtClean="0">
                <a:latin typeface="Calibri" pitchFamily="34" charset="0"/>
              </a:rPr>
              <a:t>(2006)</a:t>
            </a:r>
          </a:p>
          <a:p>
            <a:pPr marL="0" indent="0">
              <a:buNone/>
            </a:pPr>
            <a:r>
              <a:rPr lang="en-US" sz="1100" dirty="0" smtClean="0">
                <a:latin typeface="Calibri" pitchFamily="34" charset="0"/>
              </a:rPr>
              <a:t>B.A., Labor Studies and Philosophy, San Francisco State University (1999) </a:t>
            </a:r>
          </a:p>
          <a:p>
            <a:pPr marL="0" indent="0">
              <a:buNone/>
            </a:pPr>
            <a:r>
              <a:rPr lang="en-US" sz="1100" dirty="0" smtClean="0">
                <a:latin typeface="Calibri" pitchFamily="34" charset="0"/>
              </a:rPr>
              <a:t>Member, Oregon State Bar (2006–Present)</a:t>
            </a:r>
          </a:p>
          <a:p>
            <a:pPr marL="0" indent="0">
              <a:buNone/>
            </a:pPr>
            <a:r>
              <a:rPr lang="en-US" sz="1100" dirty="0" smtClean="0">
                <a:latin typeface="Calibri" pitchFamily="34" charset="0"/>
              </a:rPr>
              <a:t>Member, Western Pension and Benefits Conference (2008–Present)</a:t>
            </a:r>
            <a:endParaRPr lang="en-US" sz="1100" dirty="0">
              <a:latin typeface="Calibri" pitchFamily="34" charset="0"/>
            </a:endParaRPr>
          </a:p>
          <a:p>
            <a:pPr marL="0" indent="0">
              <a:buNone/>
            </a:pPr>
            <a:r>
              <a:rPr lang="en-US" sz="1100" dirty="0" smtClean="0">
                <a:latin typeface="Calibri" pitchFamily="34" charset="0"/>
              </a:rPr>
              <a:t>Jason is currently a consultant </a:t>
            </a:r>
            <a:r>
              <a:rPr lang="en-US" sz="1100" dirty="0">
                <a:latin typeface="Calibri" pitchFamily="34" charset="0"/>
              </a:rPr>
              <a:t>at Independent Actuaries, Inc</a:t>
            </a:r>
            <a:r>
              <a:rPr lang="en-US" sz="1100" dirty="0" smtClean="0">
                <a:latin typeface="Calibri" pitchFamily="34" charset="0"/>
              </a:rPr>
              <a:t>. </a:t>
            </a:r>
          </a:p>
          <a:p>
            <a:pPr marL="0" indent="0">
              <a:buNone/>
            </a:pPr>
            <a:endParaRPr lang="en-US" sz="1100" dirty="0">
              <a:latin typeface="Calibri" pitchFamily="34" charset="0"/>
            </a:endParaRPr>
          </a:p>
          <a:p>
            <a:pPr marL="0" indent="0">
              <a:buNone/>
            </a:pPr>
            <a:r>
              <a:rPr lang="en-US" sz="1400" b="1" dirty="0" smtClean="0">
                <a:latin typeface="Calibri" pitchFamily="34" charset="0"/>
              </a:rPr>
              <a:t>Alan Stonewall, FSPA, EA, MAAA </a:t>
            </a:r>
            <a:r>
              <a:rPr lang="en-US" sz="1400" dirty="0">
                <a:latin typeface="Calibri" pitchFamily="34" charset="0"/>
              </a:rPr>
              <a:t>● </a:t>
            </a:r>
            <a:r>
              <a:rPr lang="en-US" sz="1400" dirty="0" smtClean="0">
                <a:latin typeface="Calibri" pitchFamily="34" charset="0"/>
                <a:hlinkClick r:id="rId5"/>
              </a:rPr>
              <a:t>alan@northwestactuarialconsulting.com</a:t>
            </a:r>
            <a:r>
              <a:rPr lang="en-US" sz="1400" dirty="0" smtClean="0">
                <a:latin typeface="Calibri" pitchFamily="34" charset="0"/>
              </a:rPr>
              <a:t> ● 503.407.8331</a:t>
            </a:r>
            <a:endParaRPr lang="en-US" sz="1400" b="1" dirty="0" smtClean="0">
              <a:latin typeface="Calibri" pitchFamily="34" charset="0"/>
            </a:endParaRPr>
          </a:p>
          <a:p>
            <a:pPr marL="0" indent="0">
              <a:buNone/>
            </a:pPr>
            <a:r>
              <a:rPr lang="en-US" sz="1100" dirty="0" smtClean="0">
                <a:latin typeface="Calibri" pitchFamily="34" charset="0"/>
              </a:rPr>
              <a:t>M.B.A., Finance, University of Florida (1971)</a:t>
            </a:r>
          </a:p>
          <a:p>
            <a:pPr marL="0" indent="0">
              <a:buNone/>
            </a:pPr>
            <a:r>
              <a:rPr lang="en-US" sz="1100" dirty="0" smtClean="0">
                <a:latin typeface="Calibri" pitchFamily="34" charset="0"/>
              </a:rPr>
              <a:t>B.S., Mathematics, Oregon State University (1969)</a:t>
            </a:r>
          </a:p>
          <a:p>
            <a:pPr marL="0" indent="0">
              <a:buNone/>
            </a:pPr>
            <a:r>
              <a:rPr lang="en-US" sz="1100" dirty="0" smtClean="0">
                <a:latin typeface="Calibri" pitchFamily="34" charset="0"/>
              </a:rPr>
              <a:t>Enrolled Actuary, Joint Board for the Enrollment of Actuaries</a:t>
            </a:r>
          </a:p>
          <a:p>
            <a:pPr marL="0" indent="0">
              <a:buNone/>
            </a:pPr>
            <a:r>
              <a:rPr lang="en-US" sz="1100" dirty="0" smtClean="0">
                <a:latin typeface="Calibri" pitchFamily="34" charset="0"/>
              </a:rPr>
              <a:t>Fellow and Past President, American Society of Pension Actuaries (1990)</a:t>
            </a:r>
          </a:p>
          <a:p>
            <a:pPr marL="0" indent="0">
              <a:buNone/>
            </a:pPr>
            <a:r>
              <a:rPr lang="en-US" sz="1100" dirty="0" smtClean="0">
                <a:latin typeface="Calibri" pitchFamily="34" charset="0"/>
              </a:rPr>
              <a:t>Member, American Academy of Actuaries</a:t>
            </a:r>
          </a:p>
          <a:p>
            <a:pPr marL="0" indent="0">
              <a:buNone/>
            </a:pPr>
            <a:r>
              <a:rPr lang="en-US" sz="1100" dirty="0" smtClean="0">
                <a:latin typeface="Calibri" pitchFamily="34" charset="0"/>
              </a:rPr>
              <a:t>Member (1997–2002) and Chairperson (2000-2001), Actuarial Standards Board</a:t>
            </a:r>
          </a:p>
          <a:p>
            <a:pPr marL="0" indent="0">
              <a:buNone/>
            </a:pPr>
            <a:r>
              <a:rPr lang="en-US" sz="1100" dirty="0" smtClean="0">
                <a:latin typeface="Calibri" pitchFamily="34" charset="0"/>
              </a:rPr>
              <a:t>Member (2004--2010) and Vice Chairperson (2007), The Actuarial Foundation</a:t>
            </a:r>
          </a:p>
          <a:p>
            <a:pPr marL="0" indent="0">
              <a:buNone/>
            </a:pPr>
            <a:r>
              <a:rPr lang="en-US" sz="1100" dirty="0" smtClean="0">
                <a:latin typeface="Calibri" pitchFamily="34" charset="0"/>
              </a:rPr>
              <a:t>Alan is currently a consulting </a:t>
            </a:r>
            <a:r>
              <a:rPr lang="en-US" sz="1100" dirty="0">
                <a:latin typeface="Calibri" pitchFamily="34" charset="0"/>
              </a:rPr>
              <a:t>a</a:t>
            </a:r>
            <a:r>
              <a:rPr lang="en-US" sz="1100" dirty="0" smtClean="0">
                <a:latin typeface="Calibri" pitchFamily="34" charset="0"/>
              </a:rPr>
              <a:t>ctuary and principal at Northwest Actuarial Consulting, LLC</a:t>
            </a:r>
          </a:p>
        </p:txBody>
      </p:sp>
      <p:pic>
        <p:nvPicPr>
          <p:cNvPr id="6" name="Picture 5" descr="IAI_Icon.jpg"/>
          <p:cNvPicPr>
            <a:picLocks noChangeAspect="1"/>
          </p:cNvPicPr>
          <p:nvPr/>
        </p:nvPicPr>
        <p:blipFill>
          <a:blip r:embed="rId6" cstate="print"/>
          <a:stretch>
            <a:fillRect/>
          </a:stretch>
        </p:blipFill>
        <p:spPr>
          <a:xfrm>
            <a:off x="7772400" y="5715000"/>
            <a:ext cx="941832" cy="779628"/>
          </a:xfrm>
          <a:prstGeom prst="rect">
            <a:avLst/>
          </a:prstGeom>
        </p:spPr>
      </p:pic>
      <p:sp>
        <p:nvSpPr>
          <p:cNvPr id="4" name="Slide Number Placeholder 3"/>
          <p:cNvSpPr>
            <a:spLocks noGrp="1"/>
          </p:cNvSpPr>
          <p:nvPr>
            <p:ph type="sldNum" sz="quarter" idx="12"/>
          </p:nvPr>
        </p:nvSpPr>
        <p:spPr/>
        <p:txBody>
          <a:bodyPr/>
          <a:lstStyle/>
          <a:p>
            <a:pPr>
              <a:defRPr/>
            </a:pPr>
            <a:fld id="{CE937DAD-8BAB-4A6F-8BB4-CF7512C3B47B}" type="slidenum">
              <a:rPr lang="en-US" altLang="en-US" smtClean="0"/>
              <a:pPr>
                <a:defRPr/>
              </a:pPr>
              <a:t>2</a:t>
            </a:fld>
            <a:endParaRPr lang="en-US" altLang="en-US" dirty="0"/>
          </a:p>
        </p:txBody>
      </p:sp>
    </p:spTree>
    <p:extLst>
      <p:ext uri="{BB962C8B-B14F-4D97-AF65-F5344CB8AC3E}">
        <p14:creationId xmlns:p14="http://schemas.microsoft.com/office/powerpoint/2010/main" val="1770146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903787"/>
          </a:xfrm>
        </p:spPr>
        <p:txBody>
          <a:bodyPr/>
          <a:lstStyle/>
          <a:p>
            <a:r>
              <a:rPr lang="en-US" sz="3600" b="1" dirty="0" smtClean="0">
                <a:solidFill>
                  <a:srgbClr val="000000">
                    <a:lumMod val="65000"/>
                    <a:lumOff val="35000"/>
                  </a:srgbClr>
                </a:solidFill>
                <a:latin typeface="Calibri" pitchFamily="34" charset="0"/>
              </a:rPr>
              <a:t>Retirement Age Assumption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800" u="sng" dirty="0" smtClean="0"/>
              <a:t>Example from Actual Case</a:t>
            </a:r>
          </a:p>
          <a:p>
            <a:r>
              <a:rPr lang="en-US" sz="2800" dirty="0" smtClean="0"/>
              <a:t>PERS Full Formula benefit for female age 60</a:t>
            </a:r>
          </a:p>
          <a:p>
            <a:r>
              <a:rPr lang="en-US" sz="2800" dirty="0" smtClean="0"/>
              <a:t>Monthly benefit earned and payable immediately or any date hereafter: $1,368</a:t>
            </a:r>
          </a:p>
          <a:p>
            <a:r>
              <a:rPr lang="en-US" sz="2800" dirty="0" smtClean="0"/>
              <a:t>PV assuming retirement now (60)   $390,800</a:t>
            </a:r>
          </a:p>
          <a:p>
            <a:r>
              <a:rPr lang="en-US" sz="2800" dirty="0" smtClean="0"/>
              <a:t>PV assuming ret age 65    	              </a:t>
            </a:r>
            <a:r>
              <a:rPr lang="en-US" sz="2800" u="sng" dirty="0" smtClean="0"/>
              <a:t>$285,200</a:t>
            </a:r>
          </a:p>
          <a:p>
            <a:r>
              <a:rPr lang="en-US" sz="2800" dirty="0" smtClean="0"/>
              <a:t>Difference                                        $105,600 				     (27% of age 60 value)</a:t>
            </a:r>
          </a:p>
          <a:p>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20</a:t>
            </a:fld>
            <a:endParaRPr lang="en-US" altLang="en-US" dirty="0"/>
          </a:p>
        </p:txBody>
      </p:sp>
    </p:spTree>
    <p:extLst>
      <p:ext uri="{BB962C8B-B14F-4D97-AF65-F5344CB8AC3E}">
        <p14:creationId xmlns:p14="http://schemas.microsoft.com/office/powerpoint/2010/main" val="274720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accent4">
                    <a:lumMod val="65000"/>
                    <a:lumOff val="35000"/>
                  </a:schemeClr>
                </a:solidFill>
                <a:latin typeface="Calibri" pitchFamily="34" charset="0"/>
              </a:rPr>
              <a:t>Retirement Age </a:t>
            </a:r>
            <a:r>
              <a:rPr lang="en-US" sz="3600" b="1" dirty="0" smtClean="0">
                <a:solidFill>
                  <a:schemeClr val="accent4">
                    <a:lumMod val="65000"/>
                    <a:lumOff val="35000"/>
                  </a:schemeClr>
                </a:solidFill>
                <a:latin typeface="Calibri" pitchFamily="34" charset="0"/>
              </a:rPr>
              <a:t>Assumption</a:t>
            </a:r>
            <a:endParaRPr lang="en-US" sz="3600" dirty="0"/>
          </a:p>
        </p:txBody>
      </p:sp>
      <p:sp>
        <p:nvSpPr>
          <p:cNvPr id="3" name="Content Placeholder 2"/>
          <p:cNvSpPr>
            <a:spLocks noGrp="1"/>
          </p:cNvSpPr>
          <p:nvPr>
            <p:ph idx="1"/>
          </p:nvPr>
        </p:nvSpPr>
        <p:spPr/>
        <p:txBody>
          <a:bodyPr/>
          <a:lstStyle/>
          <a:p>
            <a:pPr marL="342900" lvl="1" indent="-342900">
              <a:spcAft>
                <a:spcPts val="1200"/>
              </a:spcAft>
              <a:buClr>
                <a:schemeClr val="accent1"/>
              </a:buClr>
              <a:buSzPct val="65000"/>
              <a:buFont typeface="Wingdings" pitchFamily="2" charset="2"/>
              <a:buChar char="n"/>
            </a:pPr>
            <a:r>
              <a:rPr lang="en-US" dirty="0" smtClean="0"/>
              <a:t>In general, most of us cannot afford to retire early (inadequate retirement savings, no or reduced Social Security benefits, need for health insurance coverage, need to continue earning pension benefits)</a:t>
            </a:r>
          </a:p>
          <a:p>
            <a:r>
              <a:rPr lang="en-US" sz="2600" dirty="0" smtClean="0"/>
              <a:t>Questions: What is a reasonable retirement age assumption?  Who decides?  Is it helpful for us to present more than one value in our report?  Or, merely confusing?</a:t>
            </a:r>
            <a:endParaRPr lang="en-US" sz="2600" dirty="0"/>
          </a:p>
          <a:p>
            <a:endParaRPr lang="en-US" sz="1000" dirty="0" smtClean="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21</a:t>
            </a:fld>
            <a:endParaRPr lang="en-US" altLang="en-US" dirty="0"/>
          </a:p>
        </p:txBody>
      </p:sp>
    </p:spTree>
    <p:extLst>
      <p:ext uri="{BB962C8B-B14F-4D97-AF65-F5344CB8AC3E}">
        <p14:creationId xmlns:p14="http://schemas.microsoft.com/office/powerpoint/2010/main" val="2740639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Interest / Discount Rate</a:t>
            </a:r>
            <a:endParaRPr lang="en-US" sz="3600" dirty="0"/>
          </a:p>
        </p:txBody>
      </p:sp>
      <p:sp>
        <p:nvSpPr>
          <p:cNvPr id="3" name="Content Placeholder 2"/>
          <p:cNvSpPr>
            <a:spLocks noGrp="1"/>
          </p:cNvSpPr>
          <p:nvPr>
            <p:ph idx="1"/>
          </p:nvPr>
        </p:nvSpPr>
        <p:spPr/>
        <p:txBody>
          <a:bodyPr/>
          <a:lstStyle/>
          <a:p>
            <a:r>
              <a:rPr lang="en-US" dirty="0" smtClean="0"/>
              <a:t>Why PBGC Rates are the most commonly used discount rate</a:t>
            </a:r>
          </a:p>
          <a:p>
            <a:pPr lvl="1"/>
            <a:r>
              <a:rPr lang="en-US" dirty="0" smtClean="0"/>
              <a:t>Objective (not subjective) rates set by independent governmental body</a:t>
            </a:r>
          </a:p>
          <a:p>
            <a:pPr lvl="1"/>
            <a:r>
              <a:rPr lang="en-US" dirty="0" smtClean="0"/>
              <a:t>Reflective of current market conditions – what such a benefit should cost from an insurer</a:t>
            </a:r>
          </a:p>
          <a:p>
            <a:pPr lvl="1"/>
            <a:r>
              <a:rPr lang="en-US" dirty="0" smtClean="0"/>
              <a:t>Updated quarterly</a:t>
            </a:r>
          </a:p>
          <a:p>
            <a:pPr marL="344487" lvl="1" indent="0">
              <a:buNone/>
            </a:pPr>
            <a:endParaRPr lang="en-US" dirty="0" smtClean="0"/>
          </a:p>
          <a:p>
            <a:pPr>
              <a:buNone/>
            </a:pPr>
            <a:r>
              <a:rPr lang="en-US" sz="2400" dirty="0" smtClean="0">
                <a:solidFill>
                  <a:srgbClr val="002060"/>
                </a:solidFill>
              </a:rPr>
              <a:t>See Appendix 1 for history of PBGC interest rates</a:t>
            </a:r>
          </a:p>
          <a:p>
            <a:pPr marL="0" indent="0">
              <a:buNone/>
            </a:pPr>
            <a:endParaRPr lang="en-US" dirty="0" smtClean="0"/>
          </a:p>
          <a:p>
            <a:pPr lvl="1"/>
            <a:endParaRPr lang="en-US" dirty="0" smtClean="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22</a:t>
            </a:fld>
            <a:endParaRPr lang="en-US" altLang="en-US" dirty="0"/>
          </a:p>
        </p:txBody>
      </p:sp>
    </p:spTree>
    <p:extLst>
      <p:ext uri="{BB962C8B-B14F-4D97-AF65-F5344CB8AC3E}">
        <p14:creationId xmlns:p14="http://schemas.microsoft.com/office/powerpoint/2010/main" val="1977447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Interest / Discount Rate</a:t>
            </a:r>
            <a:endParaRPr lang="en-US" sz="3600" dirty="0"/>
          </a:p>
        </p:txBody>
      </p:sp>
      <p:sp>
        <p:nvSpPr>
          <p:cNvPr id="3" name="Content Placeholder 2"/>
          <p:cNvSpPr>
            <a:spLocks noGrp="1"/>
          </p:cNvSpPr>
          <p:nvPr>
            <p:ph idx="1"/>
          </p:nvPr>
        </p:nvSpPr>
        <p:spPr/>
        <p:txBody>
          <a:bodyPr/>
          <a:lstStyle/>
          <a:p>
            <a:pPr marL="0" indent="0">
              <a:buNone/>
            </a:pPr>
            <a:r>
              <a:rPr lang="en-US" dirty="0" smtClean="0"/>
              <a:t>How have changes in PBGC rates impacted the valuation of benefits over recent history?</a:t>
            </a:r>
            <a:br>
              <a:rPr lang="en-US" dirty="0" smtClean="0"/>
            </a:br>
            <a:endParaRPr lang="en-US" dirty="0" smtClean="0"/>
          </a:p>
          <a:p>
            <a:pPr marL="0" indent="0">
              <a:buNone/>
            </a:pPr>
            <a:r>
              <a:rPr lang="en-US" sz="2400" u="sng" dirty="0" smtClean="0"/>
              <a:t>Example from Actual Case</a:t>
            </a:r>
          </a:p>
          <a:p>
            <a:pPr marL="0" indent="0">
              <a:buNone/>
            </a:pPr>
            <a:r>
              <a:rPr lang="en-US" sz="2400" dirty="0" smtClean="0"/>
              <a:t>Federal pension for male age 60, retiring with pension of $2,049 per month at age 65</a:t>
            </a:r>
            <a:br>
              <a:rPr lang="en-US" sz="2400" dirty="0" smtClean="0"/>
            </a:br>
            <a:endParaRPr lang="en-US" sz="2400" dirty="0" smtClean="0"/>
          </a:p>
          <a:p>
            <a:pPr marL="329184" indent="0">
              <a:buNone/>
            </a:pPr>
            <a:r>
              <a:rPr lang="en-US" sz="2400" dirty="0" smtClean="0"/>
              <a:t>PV at current rates     $385,100 (lowest rates ever)</a:t>
            </a:r>
          </a:p>
          <a:p>
            <a:pPr>
              <a:buNone/>
            </a:pPr>
            <a:r>
              <a:rPr lang="en-US" sz="2400" dirty="0" smtClean="0"/>
              <a:t>	PV 5/23/2012 rates    $353,500 </a:t>
            </a:r>
          </a:p>
          <a:p>
            <a:pPr>
              <a:buNone/>
            </a:pPr>
            <a:r>
              <a:rPr lang="en-US" sz="2400" dirty="0" smtClean="0"/>
              <a:t>	PV 1/1/2009 rates      $236,800</a:t>
            </a:r>
          </a:p>
          <a:p>
            <a:pPr>
              <a:buNone/>
            </a:pPr>
            <a:r>
              <a:rPr lang="en-US" dirty="0" smtClean="0"/>
              <a:t>	</a:t>
            </a:r>
          </a:p>
          <a:p>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23</a:t>
            </a:fld>
            <a:endParaRPr lang="en-US" altLang="en-US" dirty="0"/>
          </a:p>
        </p:txBody>
      </p:sp>
    </p:spTree>
    <p:extLst>
      <p:ext uri="{BB962C8B-B14F-4D97-AF65-F5344CB8AC3E}">
        <p14:creationId xmlns:p14="http://schemas.microsoft.com/office/powerpoint/2010/main" val="1590197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COLA Assumption</a:t>
            </a:r>
            <a:endParaRPr lang="en-US" sz="3600" dirty="0"/>
          </a:p>
        </p:txBody>
      </p:sp>
      <p:sp>
        <p:nvSpPr>
          <p:cNvPr id="3" name="Content Placeholder 2"/>
          <p:cNvSpPr>
            <a:spLocks noGrp="1"/>
          </p:cNvSpPr>
          <p:nvPr>
            <p:ph idx="1"/>
          </p:nvPr>
        </p:nvSpPr>
        <p:spPr>
          <a:xfrm>
            <a:off x="484632" y="1371600"/>
            <a:ext cx="8229600" cy="4530725"/>
          </a:xfrm>
        </p:spPr>
        <p:txBody>
          <a:bodyPr/>
          <a:lstStyle/>
          <a:p>
            <a:r>
              <a:rPr lang="en-US" sz="2800" dirty="0" smtClean="0"/>
              <a:t>COLA = Annual Cost of Living Adjustment (increase) to a pension benefit in pay status</a:t>
            </a:r>
            <a:br>
              <a:rPr lang="en-US" sz="2800" dirty="0" smtClean="0"/>
            </a:br>
            <a:endParaRPr lang="en-US" sz="2800" dirty="0" smtClean="0"/>
          </a:p>
          <a:p>
            <a:r>
              <a:rPr lang="en-US" sz="2800" dirty="0" smtClean="0"/>
              <a:t>Rare in private sector; common in public sector</a:t>
            </a:r>
            <a:br>
              <a:rPr lang="en-US" sz="2800" dirty="0" smtClean="0"/>
            </a:br>
            <a:endParaRPr lang="en-US" sz="2800" dirty="0" smtClean="0"/>
          </a:p>
          <a:p>
            <a:r>
              <a:rPr lang="en-US" sz="2800" dirty="0" smtClean="0"/>
              <a:t>COLA assumption is generally based on a 10- 20- or 30-year historical average, sometimes with weighting toward recent trends</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24</a:t>
            </a:fld>
            <a:endParaRPr lang="en-US" altLang="en-US" dirty="0"/>
          </a:p>
        </p:txBody>
      </p:sp>
    </p:spTree>
    <p:extLst>
      <p:ext uri="{BB962C8B-B14F-4D97-AF65-F5344CB8AC3E}">
        <p14:creationId xmlns:p14="http://schemas.microsoft.com/office/powerpoint/2010/main" val="2388116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COLA Assumption</a:t>
            </a:r>
            <a:endParaRPr lang="en-US" sz="3600" dirty="0"/>
          </a:p>
        </p:txBody>
      </p:sp>
      <p:sp>
        <p:nvSpPr>
          <p:cNvPr id="3" name="Content Placeholder 2"/>
          <p:cNvSpPr>
            <a:spLocks noGrp="1"/>
          </p:cNvSpPr>
          <p:nvPr>
            <p:ph idx="1"/>
          </p:nvPr>
        </p:nvSpPr>
        <p:spPr/>
        <p:txBody>
          <a:bodyPr/>
          <a:lstStyle/>
          <a:p>
            <a:r>
              <a:rPr lang="en-US" sz="2400" dirty="0" smtClean="0"/>
              <a:t>A COLA is valuable</a:t>
            </a:r>
          </a:p>
          <a:p>
            <a:r>
              <a:rPr lang="en-US" sz="2400" dirty="0" smtClean="0"/>
              <a:t>Rule of Thumb:  10% greater PV per 1% COLA</a:t>
            </a:r>
            <a:br>
              <a:rPr lang="en-US" sz="2400" dirty="0" smtClean="0"/>
            </a:br>
            <a:endParaRPr lang="en-US" sz="2400" dirty="0" smtClean="0"/>
          </a:p>
          <a:p>
            <a:pPr>
              <a:buNone/>
            </a:pPr>
            <a:r>
              <a:rPr lang="en-US" sz="2400" u="sng" dirty="0" smtClean="0"/>
              <a:t>Example from Actual Case</a:t>
            </a:r>
          </a:p>
          <a:p>
            <a:r>
              <a:rPr lang="en-US" sz="2400" dirty="0" smtClean="0"/>
              <a:t>PERS Money Match benefit for male age 63</a:t>
            </a:r>
          </a:p>
          <a:p>
            <a:r>
              <a:rPr lang="en-US" sz="2400" dirty="0" smtClean="0"/>
              <a:t>PV with 2% COLA      		$569,000</a:t>
            </a:r>
          </a:p>
          <a:p>
            <a:r>
              <a:rPr lang="en-US" sz="2400" dirty="0" smtClean="0"/>
              <a:t>PV if there were no </a:t>
            </a:r>
            <a:r>
              <a:rPr lang="en-US" sz="2400" dirty="0"/>
              <a:t>COLA </a:t>
            </a:r>
            <a:r>
              <a:rPr lang="en-US" sz="2400" dirty="0" smtClean="0"/>
              <a:t>        </a:t>
            </a:r>
            <a:r>
              <a:rPr lang="en-US" sz="2400" u="sng" dirty="0" smtClean="0"/>
              <a:t>$464,900</a:t>
            </a:r>
          </a:p>
          <a:p>
            <a:r>
              <a:rPr lang="en-US" sz="2400" dirty="0" smtClean="0"/>
              <a:t>Difference is 			$104,100                              					(18% of PV with </a:t>
            </a:r>
            <a:r>
              <a:rPr lang="en-US" sz="2400" dirty="0"/>
              <a:t>COLA)</a:t>
            </a:r>
            <a:endParaRPr lang="en-US" sz="2400" dirty="0" smtClean="0"/>
          </a:p>
          <a:p>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25</a:t>
            </a:fld>
            <a:endParaRPr lang="en-US" altLang="en-US" dirty="0"/>
          </a:p>
        </p:txBody>
      </p:sp>
    </p:spTree>
    <p:extLst>
      <p:ext uri="{BB962C8B-B14F-4D97-AF65-F5344CB8AC3E}">
        <p14:creationId xmlns:p14="http://schemas.microsoft.com/office/powerpoint/2010/main" val="3370050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Mortality Table Assumption</a:t>
            </a:r>
            <a:endParaRPr lang="en-US" sz="3600" dirty="0"/>
          </a:p>
        </p:txBody>
      </p:sp>
      <p:sp>
        <p:nvSpPr>
          <p:cNvPr id="3" name="Content Placeholder 2"/>
          <p:cNvSpPr>
            <a:spLocks noGrp="1"/>
          </p:cNvSpPr>
          <p:nvPr>
            <p:ph idx="1"/>
          </p:nvPr>
        </p:nvSpPr>
        <p:spPr>
          <a:xfrm>
            <a:off x="484632" y="1295401"/>
            <a:ext cx="8229600" cy="4530725"/>
          </a:xfrm>
        </p:spPr>
        <p:txBody>
          <a:bodyPr/>
          <a:lstStyle/>
          <a:p>
            <a:r>
              <a:rPr lang="en-US" dirty="0" smtClean="0"/>
              <a:t>Considerations</a:t>
            </a:r>
          </a:p>
          <a:p>
            <a:pPr lvl="1"/>
            <a:r>
              <a:rPr lang="en-US" dirty="0" smtClean="0"/>
              <a:t>Sex-distinct vs. unisex</a:t>
            </a:r>
          </a:p>
          <a:p>
            <a:pPr lvl="2"/>
            <a:r>
              <a:rPr lang="en-US" dirty="0" smtClean="0"/>
              <a:t>Generally, we use sex-distinct tables; is that fair?</a:t>
            </a:r>
          </a:p>
          <a:p>
            <a:pPr lvl="2"/>
            <a:r>
              <a:rPr lang="en-US" dirty="0" smtClean="0"/>
              <a:t>Females expected to live 2-3 years longer than males; translates to roughly 5-10% increase in PV</a:t>
            </a:r>
          </a:p>
          <a:p>
            <a:pPr lvl="1"/>
            <a:r>
              <a:rPr lang="en-US" dirty="0" smtClean="0"/>
              <a:t>Healthy vs</a:t>
            </a:r>
            <a:r>
              <a:rPr lang="en-US" dirty="0"/>
              <a:t>.</a:t>
            </a:r>
            <a:r>
              <a:rPr lang="en-US" dirty="0" smtClean="0"/>
              <a:t> disabled</a:t>
            </a:r>
          </a:p>
          <a:p>
            <a:pPr lvl="2"/>
            <a:r>
              <a:rPr lang="en-US" dirty="0" smtClean="0"/>
              <a:t>Line between the two is blurry</a:t>
            </a:r>
          </a:p>
          <a:p>
            <a:pPr lvl="2"/>
            <a:r>
              <a:rPr lang="en-US" dirty="0" smtClean="0"/>
              <a:t>Generally assume healthy unless compelling evidence otherwise</a:t>
            </a:r>
          </a:p>
          <a:p>
            <a:pPr lvl="2"/>
            <a:r>
              <a:rPr lang="en-US" dirty="0" smtClean="0"/>
              <a:t>Can have a 30-50% impact on the PV</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26</a:t>
            </a:fld>
            <a:endParaRPr lang="en-US" altLang="en-US" dirty="0"/>
          </a:p>
        </p:txBody>
      </p:sp>
    </p:spTree>
    <p:extLst>
      <p:ext uri="{BB962C8B-B14F-4D97-AF65-F5344CB8AC3E}">
        <p14:creationId xmlns:p14="http://schemas.microsoft.com/office/powerpoint/2010/main" val="435454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0000">
                    <a:lumMod val="65000"/>
                    <a:lumOff val="35000"/>
                  </a:srgbClr>
                </a:solidFill>
                <a:latin typeface="Calibri" pitchFamily="34" charset="0"/>
              </a:rPr>
              <a:t>Mortality Table Assumption</a:t>
            </a:r>
            <a:endParaRPr lang="en-US" sz="3600" dirty="0"/>
          </a:p>
        </p:txBody>
      </p:sp>
      <p:sp>
        <p:nvSpPr>
          <p:cNvPr id="3" name="Content Placeholder 2"/>
          <p:cNvSpPr>
            <a:spLocks noGrp="1"/>
          </p:cNvSpPr>
          <p:nvPr>
            <p:ph idx="1"/>
          </p:nvPr>
        </p:nvSpPr>
        <p:spPr/>
        <p:txBody>
          <a:bodyPr/>
          <a:lstStyle/>
          <a:p>
            <a:r>
              <a:rPr lang="en-US" dirty="0" smtClean="0"/>
              <a:t>Considerations</a:t>
            </a:r>
          </a:p>
          <a:p>
            <a:pPr lvl="1"/>
            <a:r>
              <a:rPr lang="en-US" dirty="0"/>
              <a:t>Mortality </a:t>
            </a:r>
            <a:r>
              <a:rPr lang="en-US" dirty="0" smtClean="0"/>
              <a:t>improvements</a:t>
            </a:r>
          </a:p>
          <a:p>
            <a:pPr lvl="2"/>
            <a:r>
              <a:rPr lang="en-US" dirty="0" smtClean="0"/>
              <a:t>Mortality table used should be reasonably recent, and should reflect mortality improvements at least through the valuation date</a:t>
            </a:r>
          </a:p>
          <a:p>
            <a:r>
              <a:rPr lang="en-US" dirty="0" smtClean="0"/>
              <a:t>Mortality and interest assumptions are often linked</a:t>
            </a:r>
            <a:endParaRPr lang="en-US" dirty="0"/>
          </a:p>
          <a:p>
            <a:pPr lvl="1"/>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27</a:t>
            </a:fld>
            <a:endParaRPr lang="en-US" altLang="en-US" dirty="0"/>
          </a:p>
        </p:txBody>
      </p:sp>
    </p:spTree>
    <p:extLst>
      <p:ext uri="{BB962C8B-B14F-4D97-AF65-F5344CB8AC3E}">
        <p14:creationId xmlns:p14="http://schemas.microsoft.com/office/powerpoint/2010/main" val="1220656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b="1" dirty="0">
              <a:solidFill>
                <a:schemeClr val="tx1"/>
              </a:solidFill>
              <a:latin typeface="Calibri" pitchFamily="34" charset="0"/>
            </a:endParaRPr>
          </a:p>
        </p:txBody>
      </p:sp>
      <p:sp>
        <p:nvSpPr>
          <p:cNvPr id="3" name="Content Placeholder 2"/>
          <p:cNvSpPr>
            <a:spLocks noGrp="1"/>
          </p:cNvSpPr>
          <p:nvPr>
            <p:ph idx="1"/>
          </p:nvPr>
        </p:nvSpPr>
        <p:spPr/>
        <p:txBody>
          <a:bodyPr/>
          <a:lstStyle/>
          <a:p>
            <a:r>
              <a:rPr lang="en-US" dirty="0" smtClean="0"/>
              <a:t>Valuing an Oregon PERS benefit presents some unique challenges</a:t>
            </a:r>
          </a:p>
          <a:p>
            <a:r>
              <a:rPr lang="en-US" dirty="0" smtClean="0"/>
              <a:t>Legislation working its way through the Oregon Legislature may make the challenges even greater</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28</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dirty="0">
              <a:solidFill>
                <a:schemeClr val="tx1"/>
              </a:solidFill>
            </a:endParaRPr>
          </a:p>
        </p:txBody>
      </p:sp>
      <p:sp>
        <p:nvSpPr>
          <p:cNvPr id="3" name="Content Placeholder 2"/>
          <p:cNvSpPr>
            <a:spLocks noGrp="1"/>
          </p:cNvSpPr>
          <p:nvPr>
            <p:ph idx="1"/>
          </p:nvPr>
        </p:nvSpPr>
        <p:spPr/>
        <p:txBody>
          <a:bodyPr/>
          <a:lstStyle/>
          <a:p>
            <a:pPr>
              <a:buNone/>
            </a:pPr>
            <a:r>
              <a:rPr lang="en-US" sz="2800" u="sng" dirty="0" smtClean="0"/>
              <a:t>Understanding why</a:t>
            </a:r>
          </a:p>
          <a:p>
            <a:r>
              <a:rPr lang="en-US" sz="2400" dirty="0" smtClean="0"/>
              <a:t>For two PERS members (same gender) both age 50 and expected to retire in 15 years with a benefit of $2,500 </a:t>
            </a:r>
            <a:br>
              <a:rPr lang="en-US" sz="2400" dirty="0" smtClean="0"/>
            </a:br>
            <a:r>
              <a:rPr lang="en-US" sz="2400" dirty="0" smtClean="0"/>
              <a:t>per month</a:t>
            </a:r>
          </a:p>
          <a:p>
            <a:pPr lvl="1"/>
            <a:r>
              <a:rPr lang="en-US" dirty="0" smtClean="0"/>
              <a:t>PV of Member 1’s benefit is $383,000</a:t>
            </a:r>
          </a:p>
          <a:p>
            <a:pPr lvl="1"/>
            <a:r>
              <a:rPr lang="en-US" dirty="0" smtClean="0"/>
              <a:t>PV of Member 2’s benefit is $175,000</a:t>
            </a:r>
          </a:p>
          <a:p>
            <a:pPr lvl="1"/>
            <a:endParaRPr lang="en-US" dirty="0" smtClean="0"/>
          </a:p>
          <a:p>
            <a:pPr marL="329184" lvl="1" indent="0">
              <a:buNone/>
            </a:pPr>
            <a:r>
              <a:rPr lang="en-US" dirty="0" smtClean="0">
                <a:solidFill>
                  <a:srgbClr val="0070C0"/>
                </a:solidFill>
              </a:rPr>
              <a:t>Why is one Member’s identical benefit more than twice as valuable as another’s?</a:t>
            </a:r>
            <a:endParaRPr lang="en-US" dirty="0">
              <a:solidFill>
                <a:srgbClr val="0070C0"/>
              </a:solidFill>
            </a:endParaRP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29</a:t>
            </a:fld>
            <a:endParaRPr lang="en-US" altLang="en-US" dirty="0"/>
          </a:p>
        </p:txBody>
      </p:sp>
    </p:spTree>
    <p:extLst>
      <p:ext uri="{BB962C8B-B14F-4D97-AF65-F5344CB8AC3E}">
        <p14:creationId xmlns:p14="http://schemas.microsoft.com/office/powerpoint/2010/main" val="2930903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Disclaimer</a:t>
            </a:r>
            <a:endParaRPr lang="en-US" sz="3600" b="1" dirty="0">
              <a:solidFill>
                <a:schemeClr val="accent4">
                  <a:lumMod val="65000"/>
                  <a:lumOff val="35000"/>
                </a:schemeClr>
              </a:solidFill>
              <a:latin typeface="Calibri"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Calibri" pitchFamily="34" charset="0"/>
              </a:rPr>
              <a:t>USE THESE MATERIALS </a:t>
            </a:r>
          </a:p>
          <a:p>
            <a:pPr marL="0" indent="0" algn="ctr">
              <a:buNone/>
            </a:pPr>
            <a:r>
              <a:rPr lang="en-US" dirty="0" smtClean="0">
                <a:latin typeface="Calibri" pitchFamily="34" charset="0"/>
              </a:rPr>
              <a:t>AT YOUR OWN RISK</a:t>
            </a:r>
          </a:p>
          <a:p>
            <a:pPr marL="0" indent="0">
              <a:buNone/>
            </a:pPr>
            <a:endParaRPr lang="en-US" dirty="0"/>
          </a:p>
          <a:p>
            <a:pPr marL="0" indent="0" algn="just">
              <a:buNone/>
            </a:pPr>
            <a:r>
              <a:rPr lang="en-US" sz="2400" dirty="0" smtClean="0"/>
              <a:t>These materials and oral presentation are intended only for attorneys licensed to practice law in Oregon. Independent Actuaries, Inc., Northwest Actuarial Consulting, LLC and the presenters make no warranty, express or implied, as to the fitness of these materials or remarks for use by any party for a particular situation. </a:t>
            </a:r>
          </a:p>
          <a:p>
            <a:pPr marL="0" indent="0">
              <a:buNone/>
            </a:pPr>
            <a:endParaRPr lang="en-US" sz="2400" dirty="0" smtClean="0"/>
          </a:p>
          <a:p>
            <a:pPr marL="0" indent="0">
              <a:buNone/>
            </a:pPr>
            <a:endParaRPr lang="en-US" sz="2400" dirty="0"/>
          </a:p>
          <a:p>
            <a:pPr marL="0" indent="0">
              <a:buNone/>
            </a:pPr>
            <a:r>
              <a:rPr lang="en-US" sz="2400" dirty="0" smtClean="0"/>
              <a:t> </a:t>
            </a:r>
            <a:endParaRPr lang="en-US" sz="2400" dirty="0"/>
          </a:p>
        </p:txBody>
      </p:sp>
      <p:pic>
        <p:nvPicPr>
          <p:cNvPr id="4" name="Picture 3" descr="IAI_Icon.jpg"/>
          <p:cNvPicPr>
            <a:picLocks noChangeAspect="1"/>
          </p:cNvPicPr>
          <p:nvPr/>
        </p:nvPicPr>
        <p:blipFill>
          <a:blip r:embed="rId2" cstate="print"/>
          <a:stretch>
            <a:fillRect/>
          </a:stretch>
        </p:blipFill>
        <p:spPr>
          <a:xfrm>
            <a:off x="7772400" y="5715000"/>
            <a:ext cx="941832" cy="779628"/>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a:t>
            </a:fld>
            <a:endParaRPr lang="en-US" altLang="en-US" dirty="0"/>
          </a:p>
        </p:txBody>
      </p:sp>
    </p:spTree>
    <p:extLst>
      <p:ext uri="{BB962C8B-B14F-4D97-AF65-F5344CB8AC3E}">
        <p14:creationId xmlns:p14="http://schemas.microsoft.com/office/powerpoint/2010/main" val="4110350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dirty="0"/>
          </a:p>
        </p:txBody>
      </p:sp>
      <p:sp>
        <p:nvSpPr>
          <p:cNvPr id="3" name="Content Placeholder 2"/>
          <p:cNvSpPr>
            <a:spLocks noGrp="1"/>
          </p:cNvSpPr>
          <p:nvPr>
            <p:ph idx="1"/>
          </p:nvPr>
        </p:nvSpPr>
        <p:spPr/>
        <p:txBody>
          <a:bodyPr/>
          <a:lstStyle/>
          <a:p>
            <a:pPr>
              <a:buNone/>
            </a:pPr>
            <a:r>
              <a:rPr lang="en-US" dirty="0" smtClean="0"/>
              <a:t>Three categories of Oregon PERS Members</a:t>
            </a:r>
          </a:p>
          <a:p>
            <a:r>
              <a:rPr lang="en-US" dirty="0" smtClean="0"/>
              <a:t>Tier 1 – Entered before 1/1/1996</a:t>
            </a:r>
          </a:p>
          <a:p>
            <a:r>
              <a:rPr lang="en-US" dirty="0" smtClean="0"/>
              <a:t>Tier 2 – Entered between 1/1/1996 and 8/29/2003</a:t>
            </a:r>
          </a:p>
          <a:p>
            <a:r>
              <a:rPr lang="en-US" dirty="0" smtClean="0"/>
              <a:t>OPSRP – Entered after 8/29/2003</a:t>
            </a:r>
          </a:p>
          <a:p>
            <a:endParaRPr lang="en-US" dirty="0" smtClean="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30</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dirty="0"/>
          </a:p>
        </p:txBody>
      </p:sp>
      <p:sp>
        <p:nvSpPr>
          <p:cNvPr id="3" name="Content Placeholder 2"/>
          <p:cNvSpPr>
            <a:spLocks noGrp="1"/>
          </p:cNvSpPr>
          <p:nvPr>
            <p:ph idx="1"/>
          </p:nvPr>
        </p:nvSpPr>
        <p:spPr>
          <a:xfrm>
            <a:off x="457200" y="1219200"/>
            <a:ext cx="8229600" cy="4530725"/>
          </a:xfrm>
        </p:spPr>
        <p:txBody>
          <a:bodyPr/>
          <a:lstStyle/>
          <a:p>
            <a:pPr>
              <a:spcAft>
                <a:spcPts val="1200"/>
              </a:spcAft>
            </a:pPr>
            <a:r>
              <a:rPr lang="en-US" dirty="0" smtClean="0"/>
              <a:t>The Money Match (MM) Benefit is unique to Oregon PERS, Tier 1 and Tier 2</a:t>
            </a:r>
          </a:p>
          <a:p>
            <a:pPr>
              <a:spcAft>
                <a:spcPts val="1200"/>
              </a:spcAft>
            </a:pPr>
            <a:r>
              <a:rPr lang="en-US" dirty="0" smtClean="0"/>
              <a:t>Retiring Tier 1 or Tier 2 member receives </a:t>
            </a:r>
            <a:r>
              <a:rPr lang="en-US" u="sng" dirty="0" smtClean="0"/>
              <a:t>the greater of the</a:t>
            </a:r>
            <a:r>
              <a:rPr lang="en-US" dirty="0" smtClean="0"/>
              <a:t> MM or Full Formula (FF)</a:t>
            </a:r>
          </a:p>
          <a:p>
            <a:pPr>
              <a:spcAft>
                <a:spcPts val="1200"/>
              </a:spcAft>
            </a:pPr>
            <a:r>
              <a:rPr lang="en-US" dirty="0" smtClean="0"/>
              <a:t>OPSRP Members – FF only</a:t>
            </a:r>
          </a:p>
          <a:p>
            <a:pPr>
              <a:spcAft>
                <a:spcPts val="1200"/>
              </a:spcAft>
            </a:pPr>
            <a:r>
              <a:rPr lang="en-US" sz="2400" dirty="0" smtClean="0">
                <a:solidFill>
                  <a:srgbClr val="002060"/>
                </a:solidFill>
              </a:rPr>
              <a:t>See Appendix 2 for key characteristics of each benefit category</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31</a:t>
            </a:fld>
            <a:endParaRPr lang="en-US" altLang="en-US" dirty="0"/>
          </a:p>
        </p:txBody>
      </p:sp>
    </p:spTree>
    <p:extLst>
      <p:ext uri="{BB962C8B-B14F-4D97-AF65-F5344CB8AC3E}">
        <p14:creationId xmlns:p14="http://schemas.microsoft.com/office/powerpoint/2010/main" val="537977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dirty="0"/>
          </a:p>
        </p:txBody>
      </p:sp>
      <p:sp>
        <p:nvSpPr>
          <p:cNvPr id="3" name="Content Placeholder 2"/>
          <p:cNvSpPr>
            <a:spLocks noGrp="1"/>
          </p:cNvSpPr>
          <p:nvPr>
            <p:ph idx="1"/>
          </p:nvPr>
        </p:nvSpPr>
        <p:spPr/>
        <p:txBody>
          <a:bodyPr/>
          <a:lstStyle/>
          <a:p>
            <a:pPr>
              <a:spcAft>
                <a:spcPts val="1200"/>
              </a:spcAft>
            </a:pPr>
            <a:r>
              <a:rPr lang="en-US" dirty="0" smtClean="0"/>
              <a:t>Tier 1 Members – MM </a:t>
            </a:r>
            <a:r>
              <a:rPr lang="en-US" i="1" dirty="0" smtClean="0"/>
              <a:t>likely to apply</a:t>
            </a:r>
            <a:endParaRPr lang="en-US" dirty="0" smtClean="0"/>
          </a:p>
          <a:p>
            <a:pPr>
              <a:spcAft>
                <a:spcPts val="1200"/>
              </a:spcAft>
            </a:pPr>
            <a:r>
              <a:rPr lang="en-US" dirty="0" smtClean="0"/>
              <a:t>Tier 2 Members –</a:t>
            </a:r>
            <a:r>
              <a:rPr lang="en-US" i="1" dirty="0" smtClean="0"/>
              <a:t> </a:t>
            </a:r>
            <a:r>
              <a:rPr lang="en-US" dirty="0" smtClean="0"/>
              <a:t>FF </a:t>
            </a:r>
            <a:r>
              <a:rPr lang="en-US" i="1" dirty="0"/>
              <a:t>likely to apply</a:t>
            </a:r>
            <a:endParaRPr lang="en-US" dirty="0" smtClean="0"/>
          </a:p>
          <a:p>
            <a:pPr marL="0" indent="0">
              <a:buNone/>
            </a:pPr>
            <a:r>
              <a:rPr lang="en-US" sz="2400" dirty="0" smtClean="0">
                <a:solidFill>
                  <a:srgbClr val="0070C0"/>
                </a:solidFill>
              </a:rPr>
              <a:t>The “likely” qualifier means I often have to calculate both benefits to determine which method produces the greater benefit</a:t>
            </a:r>
            <a:endParaRPr lang="en-US" sz="2400" dirty="0">
              <a:solidFill>
                <a:srgbClr val="0070C0"/>
              </a:solidFill>
            </a:endParaRP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32</a:t>
            </a:fld>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dirty="0"/>
          </a:p>
        </p:txBody>
      </p:sp>
      <p:sp>
        <p:nvSpPr>
          <p:cNvPr id="3" name="Content Placeholder 2"/>
          <p:cNvSpPr>
            <a:spLocks noGrp="1"/>
          </p:cNvSpPr>
          <p:nvPr>
            <p:ph idx="1"/>
          </p:nvPr>
        </p:nvSpPr>
        <p:spPr/>
        <p:txBody>
          <a:bodyPr/>
          <a:lstStyle/>
          <a:p>
            <a:pPr marL="0" indent="0">
              <a:buNone/>
            </a:pPr>
            <a:r>
              <a:rPr lang="en-US" sz="2800" dirty="0" smtClean="0"/>
              <a:t>Getting a reliable projection of a member’s monthly retirement benefit is best accomplished using the Benefit Estimator from the PERS website</a:t>
            </a:r>
          </a:p>
          <a:p>
            <a:pPr>
              <a:buNone/>
            </a:pPr>
            <a:endParaRPr lang="en-US" sz="2000" dirty="0" smtClean="0">
              <a:solidFill>
                <a:srgbClr val="0070C0"/>
              </a:solidFill>
            </a:endParaRPr>
          </a:p>
          <a:p>
            <a:pPr>
              <a:buNone/>
            </a:pPr>
            <a:r>
              <a:rPr lang="en-US" sz="1800" dirty="0" smtClean="0">
                <a:solidFill>
                  <a:srgbClr val="0070C0"/>
                </a:solidFill>
              </a:rPr>
              <a:t>http://www.oregon.gov/pers/mem/Pages/section/bec/benefit_estimates.aspx</a:t>
            </a:r>
          </a:p>
          <a:p>
            <a:pPr>
              <a:buNone/>
            </a:pPr>
            <a:endParaRPr lang="en-US" sz="2800" dirty="0" smtClean="0">
              <a:solidFill>
                <a:srgbClr val="0070C0"/>
              </a:solidFill>
            </a:endParaRPr>
          </a:p>
          <a:p>
            <a:r>
              <a:rPr lang="en-US" sz="2800" dirty="0" smtClean="0"/>
              <a:t>Requires a user name and password</a:t>
            </a:r>
          </a:p>
          <a:p>
            <a:r>
              <a:rPr lang="en-US" sz="2800" dirty="0" smtClean="0"/>
              <a:t>Requires the correct inputs</a:t>
            </a:r>
          </a:p>
          <a:p>
            <a:pPr>
              <a:buNone/>
            </a:pPr>
            <a:endParaRPr lang="en-US" sz="2000" dirty="0" smtClean="0">
              <a:solidFill>
                <a:srgbClr val="0070C0"/>
              </a:solidFill>
            </a:endParaRPr>
          </a:p>
          <a:p>
            <a:endParaRPr lang="en-US" dirty="0" smtClean="0"/>
          </a:p>
          <a:p>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33</a:t>
            </a:fld>
            <a:endParaRPr lang="en-US" altLang="en-US" dirty="0"/>
          </a:p>
        </p:txBody>
      </p:sp>
    </p:spTree>
    <p:extLst>
      <p:ext uri="{BB962C8B-B14F-4D97-AF65-F5344CB8AC3E}">
        <p14:creationId xmlns:p14="http://schemas.microsoft.com/office/powerpoint/2010/main" val="2807574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Valuing an Oregon PERS Benefit</a:t>
            </a:r>
            <a:endParaRPr lang="en-US" sz="3600" dirty="0"/>
          </a:p>
        </p:txBody>
      </p:sp>
      <p:sp>
        <p:nvSpPr>
          <p:cNvPr id="3" name="Content Placeholder 2"/>
          <p:cNvSpPr>
            <a:spLocks noGrp="1"/>
          </p:cNvSpPr>
          <p:nvPr>
            <p:ph idx="1"/>
          </p:nvPr>
        </p:nvSpPr>
        <p:spPr/>
        <p:txBody>
          <a:bodyPr/>
          <a:lstStyle/>
          <a:p>
            <a:pPr marL="0" indent="0">
              <a:buNone/>
            </a:pPr>
            <a:r>
              <a:rPr lang="en-US" dirty="0" smtClean="0"/>
              <a:t>When utilizing the Benefit Estimator, two key inputs:</a:t>
            </a:r>
          </a:p>
          <a:p>
            <a:r>
              <a:rPr lang="en-US" dirty="0" smtClean="0"/>
              <a:t>Date of termination of employment – input date for dividing marital assets, e.g., today, date of separation, etc.</a:t>
            </a:r>
          </a:p>
          <a:p>
            <a:r>
              <a:rPr lang="en-US" dirty="0" smtClean="0"/>
              <a:t>Retirement date – input date or dates when member expects to retire, e.g., age 58, 62, 65, 67</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34</a:t>
            </a:fld>
            <a:endParaRPr lang="en-US" altLang="en-US" dirty="0"/>
          </a:p>
        </p:txBody>
      </p:sp>
    </p:spTree>
    <p:extLst>
      <p:ext uri="{BB962C8B-B14F-4D97-AF65-F5344CB8AC3E}">
        <p14:creationId xmlns:p14="http://schemas.microsoft.com/office/powerpoint/2010/main" val="333778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Calculating a Full Formula Benefit</a:t>
            </a:r>
            <a:endParaRPr lang="en-US" sz="3600" dirty="0">
              <a:solidFill>
                <a:schemeClr val="tx1"/>
              </a:solidFill>
            </a:endParaRPr>
          </a:p>
        </p:txBody>
      </p:sp>
      <p:sp>
        <p:nvSpPr>
          <p:cNvPr id="3" name="Content Placeholder 2"/>
          <p:cNvSpPr>
            <a:spLocks noGrp="1"/>
          </p:cNvSpPr>
          <p:nvPr>
            <p:ph idx="1"/>
          </p:nvPr>
        </p:nvSpPr>
        <p:spPr/>
        <p:txBody>
          <a:bodyPr/>
          <a:lstStyle/>
          <a:p>
            <a:r>
              <a:rPr lang="en-US" sz="2800" dirty="0" smtClean="0"/>
              <a:t>FF Monthly Benefit =</a:t>
            </a:r>
          </a:p>
          <a:p>
            <a:pPr>
              <a:buNone/>
            </a:pPr>
            <a:r>
              <a:rPr lang="en-US" sz="2800" dirty="0" smtClean="0"/>
              <a:t>   1.67% times*</a:t>
            </a:r>
            <a:br>
              <a:rPr lang="en-US" sz="2800" dirty="0" smtClean="0"/>
            </a:br>
            <a:r>
              <a:rPr lang="en-US" sz="2800" dirty="0" smtClean="0"/>
              <a:t>Final Average Salary times                    </a:t>
            </a:r>
            <a:br>
              <a:rPr lang="en-US" sz="2800" dirty="0" smtClean="0"/>
            </a:br>
            <a:r>
              <a:rPr lang="en-US" sz="2800" dirty="0" smtClean="0"/>
              <a:t>Years of Service</a:t>
            </a:r>
          </a:p>
          <a:p>
            <a:r>
              <a:rPr lang="en-US" sz="2800" dirty="0" smtClean="0"/>
              <a:t>Example</a:t>
            </a:r>
            <a:br>
              <a:rPr lang="en-US" sz="2800" dirty="0" smtClean="0"/>
            </a:br>
            <a:r>
              <a:rPr lang="en-US" sz="2800" dirty="0" smtClean="0"/>
              <a:t>1.67% x $4,800 x 18 years = $1,443 </a:t>
            </a:r>
          </a:p>
          <a:p>
            <a:r>
              <a:rPr lang="en-US" sz="2800" dirty="0" smtClean="0"/>
              <a:t>No assumptions are needed to calculate a FF Benefit</a:t>
            </a:r>
          </a:p>
          <a:p>
            <a:endParaRPr lang="en-US" sz="2800" dirty="0" smtClean="0"/>
          </a:p>
          <a:p>
            <a:pPr>
              <a:buNone/>
            </a:pPr>
            <a:r>
              <a:rPr lang="en-US" sz="2000" dirty="0" smtClean="0"/>
              <a:t>* 2.0% for Police and Fire members</a:t>
            </a:r>
            <a:endParaRPr lang="en-US" sz="2000"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35</a:t>
            </a:fld>
            <a:endParaRPr lang="en-US" altLang="en-US" dirty="0"/>
          </a:p>
        </p:txBody>
      </p:sp>
    </p:spTree>
    <p:extLst>
      <p:ext uri="{BB962C8B-B14F-4D97-AF65-F5344CB8AC3E}">
        <p14:creationId xmlns:p14="http://schemas.microsoft.com/office/powerpoint/2010/main" val="3956859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Calculating a Money Match Benefit</a:t>
            </a:r>
            <a:endParaRPr lang="en-US" sz="3600" dirty="0"/>
          </a:p>
        </p:txBody>
      </p:sp>
      <p:sp>
        <p:nvSpPr>
          <p:cNvPr id="3" name="Content Placeholder 2"/>
          <p:cNvSpPr>
            <a:spLocks noGrp="1"/>
          </p:cNvSpPr>
          <p:nvPr>
            <p:ph idx="1"/>
          </p:nvPr>
        </p:nvSpPr>
        <p:spPr/>
        <p:txBody>
          <a:bodyPr/>
          <a:lstStyle/>
          <a:p>
            <a:pPr marL="0" indent="0">
              <a:buNone/>
            </a:pPr>
            <a:r>
              <a:rPr lang="en-US" dirty="0" smtClean="0"/>
              <a:t>Calculating a MM benefit requires two assumptions about the future</a:t>
            </a:r>
          </a:p>
          <a:p>
            <a:r>
              <a:rPr lang="en-US" dirty="0" smtClean="0"/>
              <a:t>The Assumed Earnings Rate (AER) – the interest rate at which a member’s account will grow between now and retirement age</a:t>
            </a:r>
          </a:p>
          <a:p>
            <a:r>
              <a:rPr lang="en-US" dirty="0" smtClean="0"/>
              <a:t>The Actuarial Equivalency Factor (AEF) that will apply at the time of retirement</a:t>
            </a:r>
          </a:p>
          <a:p>
            <a:pPr>
              <a:buNone/>
            </a:pP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36</a:t>
            </a:fld>
            <a:endParaRPr lang="en-US" altLang="en-US" dirty="0"/>
          </a:p>
        </p:txBody>
      </p:sp>
    </p:spTree>
    <p:extLst>
      <p:ext uri="{BB962C8B-B14F-4D97-AF65-F5344CB8AC3E}">
        <p14:creationId xmlns:p14="http://schemas.microsoft.com/office/powerpoint/2010/main" val="3727734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Calculating a Money Match Benefit</a:t>
            </a:r>
            <a:endParaRPr lang="en-US" sz="3600" dirty="0"/>
          </a:p>
        </p:txBody>
      </p:sp>
      <p:sp>
        <p:nvSpPr>
          <p:cNvPr id="3" name="Content Placeholder 2"/>
          <p:cNvSpPr>
            <a:spLocks noGrp="1"/>
          </p:cNvSpPr>
          <p:nvPr>
            <p:ph idx="1"/>
          </p:nvPr>
        </p:nvSpPr>
        <p:spPr/>
        <p:txBody>
          <a:bodyPr/>
          <a:lstStyle/>
          <a:p>
            <a:pPr>
              <a:spcAft>
                <a:spcPts val="600"/>
              </a:spcAft>
            </a:pPr>
            <a:r>
              <a:rPr lang="en-US" sz="2800" dirty="0" smtClean="0"/>
              <a:t>To calculate a member’s MM Benefit, must project the value of the member’s current account balance to its value at retirement, using the Assumed Earnings Rate (AER)</a:t>
            </a:r>
          </a:p>
          <a:p>
            <a:pPr>
              <a:spcAft>
                <a:spcPts val="600"/>
              </a:spcAft>
            </a:pPr>
            <a:r>
              <a:rPr lang="en-US" sz="2800" dirty="0" smtClean="0"/>
              <a:t>The AER has been 8.0% every year since 1988, </a:t>
            </a:r>
            <a:r>
              <a:rPr lang="en-US" sz="2800" u="sng" dirty="0" smtClean="0"/>
              <a:t>but</a:t>
            </a:r>
            <a:r>
              <a:rPr lang="en-US" sz="2800" dirty="0" smtClean="0"/>
              <a:t> it is subject to change by the PERS Board</a:t>
            </a:r>
          </a:p>
          <a:p>
            <a:pPr>
              <a:spcAft>
                <a:spcPts val="600"/>
              </a:spcAft>
            </a:pPr>
            <a:r>
              <a:rPr lang="en-US" sz="2800" dirty="0" smtClean="0"/>
              <a:t>And, PERS has under consideration today proposals to lower the rate to 7.0% or 7.5%.</a:t>
            </a:r>
          </a:p>
          <a:p>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37</a:t>
            </a:fld>
            <a:endParaRPr lang="en-US" altLang="en-US" dirty="0"/>
          </a:p>
        </p:txBody>
      </p:sp>
    </p:spTree>
    <p:extLst>
      <p:ext uri="{BB962C8B-B14F-4D97-AF65-F5344CB8AC3E}">
        <p14:creationId xmlns:p14="http://schemas.microsoft.com/office/powerpoint/2010/main" val="2768274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Calculating a Money Match Benefit</a:t>
            </a:r>
            <a:endParaRPr lang="en-US" sz="3600" dirty="0"/>
          </a:p>
        </p:txBody>
      </p:sp>
      <p:sp>
        <p:nvSpPr>
          <p:cNvPr id="3" name="Content Placeholder 2"/>
          <p:cNvSpPr>
            <a:spLocks noGrp="1"/>
          </p:cNvSpPr>
          <p:nvPr>
            <p:ph idx="1"/>
          </p:nvPr>
        </p:nvSpPr>
        <p:spPr/>
        <p:txBody>
          <a:bodyPr/>
          <a:lstStyle/>
          <a:p>
            <a:r>
              <a:rPr lang="en-US" dirty="0" smtClean="0"/>
              <a:t>What would be the impact if the AER were lowered to 7.0% or 7.5%?</a:t>
            </a:r>
          </a:p>
          <a:p>
            <a:r>
              <a:rPr lang="en-US" dirty="0" smtClean="0"/>
              <a:t>If the benefit equals $2,500 per month at age 65 using an 8.0% AER, we would get</a:t>
            </a:r>
          </a:p>
          <a:p>
            <a:pPr lvl="1"/>
            <a:r>
              <a:rPr lang="en-US" dirty="0" smtClean="0"/>
              <a:t>A monthly benefit of $2,410 at 7.5%</a:t>
            </a:r>
          </a:p>
          <a:p>
            <a:pPr lvl="1"/>
            <a:r>
              <a:rPr lang="en-US" dirty="0"/>
              <a:t>A monthly benefit of $</a:t>
            </a:r>
            <a:r>
              <a:rPr lang="en-US" smtClean="0"/>
              <a:t>2,325 at </a:t>
            </a:r>
            <a:r>
              <a:rPr lang="en-US" dirty="0" smtClean="0"/>
              <a:t>7.0%</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38</a:t>
            </a:fld>
            <a:endParaRPr lang="en-US" altLang="en-US" dirty="0"/>
          </a:p>
        </p:txBody>
      </p:sp>
    </p:spTree>
    <p:extLst>
      <p:ext uri="{BB962C8B-B14F-4D97-AF65-F5344CB8AC3E}">
        <p14:creationId xmlns:p14="http://schemas.microsoft.com/office/powerpoint/2010/main" val="1145717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0000">
                    <a:lumMod val="65000"/>
                    <a:lumOff val="35000"/>
                  </a:srgbClr>
                </a:solidFill>
                <a:latin typeface="Calibri" pitchFamily="34" charset="0"/>
              </a:rPr>
              <a:t>Calculating a Money Match Benefit</a:t>
            </a:r>
            <a:endParaRPr lang="en-US" sz="3600" dirty="0"/>
          </a:p>
        </p:txBody>
      </p:sp>
      <p:sp>
        <p:nvSpPr>
          <p:cNvPr id="3" name="Content Placeholder 2"/>
          <p:cNvSpPr>
            <a:spLocks noGrp="1"/>
          </p:cNvSpPr>
          <p:nvPr>
            <p:ph idx="1"/>
          </p:nvPr>
        </p:nvSpPr>
        <p:spPr/>
        <p:txBody>
          <a:bodyPr/>
          <a:lstStyle/>
          <a:p>
            <a:pPr marL="0" indent="0">
              <a:buNone/>
            </a:pPr>
            <a:r>
              <a:rPr lang="en-US" dirty="0" smtClean="0"/>
              <a:t>The Actuarial Equivalency Factors (AEF) are re-evaluated every two years and change with continued mortality improvement</a:t>
            </a:r>
          </a:p>
          <a:p>
            <a:r>
              <a:rPr lang="en-US" dirty="0" smtClean="0"/>
              <a:t>The AEF’s were reduced about 3% between 2007 and 2012. </a:t>
            </a:r>
          </a:p>
          <a:p>
            <a:r>
              <a:rPr lang="en-US" dirty="0" smtClean="0"/>
              <a:t>Future mortality improvements? </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39</a:t>
            </a:fld>
            <a:endParaRPr lang="en-US" altLang="en-US" dirty="0"/>
          </a:p>
        </p:txBody>
      </p:sp>
    </p:spTree>
    <p:extLst>
      <p:ext uri="{BB962C8B-B14F-4D97-AF65-F5344CB8AC3E}">
        <p14:creationId xmlns:p14="http://schemas.microsoft.com/office/powerpoint/2010/main" val="1525084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Goal</a:t>
            </a:r>
            <a:endParaRPr lang="en-US" sz="3600" dirty="0"/>
          </a:p>
        </p:txBody>
      </p:sp>
      <p:sp>
        <p:nvSpPr>
          <p:cNvPr id="3" name="Content Placeholder 2"/>
          <p:cNvSpPr>
            <a:spLocks noGrp="1"/>
          </p:cNvSpPr>
          <p:nvPr>
            <p:ph idx="1"/>
          </p:nvPr>
        </p:nvSpPr>
        <p:spPr>
          <a:xfrm>
            <a:off x="484632" y="1524000"/>
            <a:ext cx="8229600" cy="2068211"/>
          </a:xfrm>
        </p:spPr>
        <p:txBody>
          <a:bodyPr/>
          <a:lstStyle/>
          <a:p>
            <a:pPr marL="0" indent="0">
              <a:buNone/>
            </a:pPr>
            <a:r>
              <a:rPr lang="en-US" sz="3200" dirty="0" smtClean="0"/>
              <a:t>For you to leave here a better advocate for your clients on pension valuation matters by sharing our pension valuation insights and experience </a:t>
            </a:r>
          </a:p>
          <a:p>
            <a:endParaRPr lang="en-US" dirty="0"/>
          </a:p>
        </p:txBody>
      </p:sp>
      <p:pic>
        <p:nvPicPr>
          <p:cNvPr id="5" name="Picture 4"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7" name="Slide Number Placeholder 6"/>
          <p:cNvSpPr>
            <a:spLocks noGrp="1"/>
          </p:cNvSpPr>
          <p:nvPr>
            <p:ph type="sldNum" sz="quarter" idx="12"/>
          </p:nvPr>
        </p:nvSpPr>
        <p:spPr/>
        <p:txBody>
          <a:bodyPr/>
          <a:lstStyle/>
          <a:p>
            <a:pPr>
              <a:defRPr/>
            </a:pPr>
            <a:fld id="{CE937DAD-8BAB-4A6F-8BB4-CF7512C3B47B}" type="slidenum">
              <a:rPr lang="en-US" altLang="en-US" smtClean="0"/>
              <a:pPr>
                <a:defRPr/>
              </a:pPr>
              <a:t>4</a:t>
            </a:fld>
            <a:endParaRPr lang="en-US" altLang="en-US" dirty="0"/>
          </a:p>
        </p:txBody>
      </p:sp>
    </p:spTree>
    <p:extLst>
      <p:ext uri="{BB962C8B-B14F-4D97-AF65-F5344CB8AC3E}">
        <p14:creationId xmlns:p14="http://schemas.microsoft.com/office/powerpoint/2010/main" val="376183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Valuing a Money Match Benefit</a:t>
            </a:r>
            <a:endParaRPr lang="en-US" dirty="0"/>
          </a:p>
        </p:txBody>
      </p:sp>
      <p:sp>
        <p:nvSpPr>
          <p:cNvPr id="3" name="Content Placeholder 2"/>
          <p:cNvSpPr>
            <a:spLocks noGrp="1"/>
          </p:cNvSpPr>
          <p:nvPr>
            <p:ph idx="1"/>
          </p:nvPr>
        </p:nvSpPr>
        <p:spPr>
          <a:xfrm>
            <a:off x="228600" y="1066801"/>
            <a:ext cx="8229600" cy="4530725"/>
          </a:xfrm>
        </p:spPr>
        <p:txBody>
          <a:bodyPr/>
          <a:lstStyle/>
          <a:p>
            <a:pPr>
              <a:buNone/>
            </a:pPr>
            <a:r>
              <a:rPr lang="en-US" sz="2800" dirty="0" smtClean="0"/>
              <a:t>	</a:t>
            </a:r>
          </a:p>
          <a:p>
            <a:pPr>
              <a:buNone/>
            </a:pPr>
            <a:r>
              <a:rPr lang="en-US" sz="2800" dirty="0" smtClean="0"/>
              <a:t>	“Due to uncertainty associated with a MM benefit determined today, but payable in the future, a MM benefit is not – in my opinion - as valuable as a FF benefit.”</a:t>
            </a:r>
          </a:p>
          <a:p>
            <a:pPr>
              <a:buNone/>
            </a:pPr>
            <a:endParaRPr lang="en-US" sz="2800" dirty="0" smtClean="0"/>
          </a:p>
          <a:p>
            <a:pPr marL="91440" indent="0">
              <a:buNone/>
            </a:pPr>
            <a:r>
              <a:rPr lang="en-US" sz="2800" dirty="0" smtClean="0"/>
              <a:t>This has been and still is the generally accepted position of valuation actuaries, but not without debate </a:t>
            </a:r>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40</a:t>
            </a:fld>
            <a:endParaRPr lang="en-US" altLang="en-US" dirty="0"/>
          </a:p>
        </p:txBody>
      </p:sp>
    </p:spTree>
    <p:extLst>
      <p:ext uri="{BB962C8B-B14F-4D97-AF65-F5344CB8AC3E}">
        <p14:creationId xmlns:p14="http://schemas.microsoft.com/office/powerpoint/2010/main" val="2979764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Valuing a Money Match Benefit</a:t>
            </a:r>
            <a:endParaRPr lang="en-US" dirty="0"/>
          </a:p>
        </p:txBody>
      </p:sp>
      <p:sp>
        <p:nvSpPr>
          <p:cNvPr id="3" name="Content Placeholder 2"/>
          <p:cNvSpPr>
            <a:spLocks noGrp="1"/>
          </p:cNvSpPr>
          <p:nvPr>
            <p:ph idx="1"/>
          </p:nvPr>
        </p:nvSpPr>
        <p:spPr>
          <a:xfrm>
            <a:off x="484632" y="1219238"/>
            <a:ext cx="8229600" cy="4530725"/>
          </a:xfrm>
        </p:spPr>
        <p:txBody>
          <a:bodyPr/>
          <a:lstStyle/>
          <a:p>
            <a:pPr marL="0" indent="0">
              <a:spcAft>
                <a:spcPts val="600"/>
              </a:spcAft>
              <a:buNone/>
            </a:pPr>
            <a:r>
              <a:rPr lang="en-US" sz="2400" dirty="0" smtClean="0"/>
              <a:t>How does the actuarial valuation process take into account the additional risk associated with the valuation of a MM benefit?</a:t>
            </a:r>
          </a:p>
          <a:p>
            <a:pPr>
              <a:spcAft>
                <a:spcPts val="600"/>
              </a:spcAft>
            </a:pPr>
            <a:r>
              <a:rPr lang="en-US" sz="2400" dirty="0" smtClean="0"/>
              <a:t>By discounting the expected monthly benefit at retirement age back to present value using the same interest rate – now 8.0% – that was used to project the member account balance to retirement</a:t>
            </a:r>
          </a:p>
          <a:p>
            <a:pPr>
              <a:spcAft>
                <a:spcPts val="600"/>
              </a:spcAft>
            </a:pPr>
            <a:r>
              <a:rPr lang="en-US" sz="2400" dirty="0" smtClean="0"/>
              <a:t>When valuing a FF benefit, the discount rate commonly used is the rate(s) set by the Pension Benefit Guaranty Corporation – now in the 3.0% range</a:t>
            </a:r>
          </a:p>
          <a:p>
            <a:pPr lvl="1"/>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41</a:t>
            </a:fld>
            <a:endParaRPr lang="en-US" altLang="en-US" dirty="0"/>
          </a:p>
        </p:txBody>
      </p:sp>
    </p:spTree>
    <p:extLst>
      <p:ext uri="{BB962C8B-B14F-4D97-AF65-F5344CB8AC3E}">
        <p14:creationId xmlns:p14="http://schemas.microsoft.com/office/powerpoint/2010/main" val="403535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00">
                    <a:lumMod val="65000"/>
                    <a:lumOff val="35000"/>
                  </a:srgbClr>
                </a:solidFill>
                <a:latin typeface="Calibri" pitchFamily="34" charset="0"/>
              </a:rPr>
              <a:t>Valuing a Money Match Benefit</a:t>
            </a:r>
            <a:endParaRPr lang="en-US" sz="3600" dirty="0"/>
          </a:p>
        </p:txBody>
      </p:sp>
      <p:sp>
        <p:nvSpPr>
          <p:cNvPr id="3" name="Content Placeholder 2"/>
          <p:cNvSpPr>
            <a:spLocks noGrp="1"/>
          </p:cNvSpPr>
          <p:nvPr>
            <p:ph idx="1"/>
          </p:nvPr>
        </p:nvSpPr>
        <p:spPr/>
        <p:txBody>
          <a:bodyPr/>
          <a:lstStyle/>
          <a:p>
            <a:pPr>
              <a:buNone/>
            </a:pPr>
            <a:r>
              <a:rPr lang="en-US" sz="2800" u="sng" dirty="0" smtClean="0"/>
              <a:t>Understanding why - </a:t>
            </a:r>
            <a:r>
              <a:rPr lang="en-US" sz="2800" u="sng" dirty="0" smtClean="0">
                <a:solidFill>
                  <a:srgbClr val="0070C0"/>
                </a:solidFill>
              </a:rPr>
              <a:t>Revisited</a:t>
            </a:r>
          </a:p>
          <a:p>
            <a:r>
              <a:rPr lang="en-US" sz="2400" dirty="0" smtClean="0"/>
              <a:t>For two PERS members both age 60 expected to retire in 15 years with a benefit of $2,500 per month</a:t>
            </a:r>
          </a:p>
          <a:p>
            <a:pPr lvl="1"/>
            <a:r>
              <a:rPr lang="en-US" dirty="0" smtClean="0"/>
              <a:t>PV of Member 1’s benefit is $383,000</a:t>
            </a:r>
          </a:p>
          <a:p>
            <a:pPr lvl="1"/>
            <a:r>
              <a:rPr lang="en-US" dirty="0" smtClean="0"/>
              <a:t>PV of Member 2’s benefit is $175,000</a:t>
            </a:r>
          </a:p>
          <a:p>
            <a:pPr lvl="1">
              <a:buNone/>
            </a:pPr>
            <a:endParaRPr lang="en-US" sz="1400" dirty="0" smtClean="0">
              <a:solidFill>
                <a:srgbClr val="0070C0"/>
              </a:solidFill>
            </a:endParaRPr>
          </a:p>
          <a:p>
            <a:pPr marL="329184" lvl="1" indent="0">
              <a:buNone/>
            </a:pPr>
            <a:r>
              <a:rPr lang="en-US" sz="2800" dirty="0" smtClean="0">
                <a:solidFill>
                  <a:srgbClr val="0070C0"/>
                </a:solidFill>
              </a:rPr>
              <a:t>Why is one Member’s identical benefit more valuable than another’s?</a:t>
            </a:r>
          </a:p>
          <a:p>
            <a:pPr marL="329184" lvl="1" indent="0">
              <a:buNone/>
            </a:pPr>
            <a:r>
              <a:rPr lang="en-US" sz="2800" dirty="0" smtClean="0"/>
              <a:t>Member 1 is expected to be a FF retiree, Member 2 a MM retiree</a:t>
            </a:r>
          </a:p>
          <a:p>
            <a:pPr>
              <a:buNone/>
            </a:pP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42</a:t>
            </a:fld>
            <a:endParaRPr lang="en-US" altLang="en-US" dirty="0"/>
          </a:p>
        </p:txBody>
      </p:sp>
    </p:spTree>
    <p:extLst>
      <p:ext uri="{BB962C8B-B14F-4D97-AF65-F5344CB8AC3E}">
        <p14:creationId xmlns:p14="http://schemas.microsoft.com/office/powerpoint/2010/main" val="3898482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0000">
                    <a:lumMod val="65000"/>
                    <a:lumOff val="35000"/>
                  </a:srgbClr>
                </a:solidFill>
                <a:latin typeface="Calibri" pitchFamily="34" charset="0"/>
              </a:rPr>
              <a:t>Valuing </a:t>
            </a:r>
            <a:r>
              <a:rPr lang="en-US" sz="3600" b="1" dirty="0" smtClean="0">
                <a:solidFill>
                  <a:srgbClr val="000000">
                    <a:lumMod val="65000"/>
                    <a:lumOff val="35000"/>
                  </a:srgbClr>
                </a:solidFill>
                <a:latin typeface="Calibri" pitchFamily="34" charset="0"/>
              </a:rPr>
              <a:t>a Money Match Benefit</a:t>
            </a:r>
            <a:endParaRPr lang="en-US" dirty="0"/>
          </a:p>
        </p:txBody>
      </p:sp>
      <p:sp>
        <p:nvSpPr>
          <p:cNvPr id="3" name="Content Placeholder 2"/>
          <p:cNvSpPr>
            <a:spLocks noGrp="1"/>
          </p:cNvSpPr>
          <p:nvPr>
            <p:ph idx="1"/>
          </p:nvPr>
        </p:nvSpPr>
        <p:spPr>
          <a:xfrm>
            <a:off x="457200" y="1447800"/>
            <a:ext cx="8229600" cy="4530725"/>
          </a:xfrm>
        </p:spPr>
        <p:txBody>
          <a:bodyPr/>
          <a:lstStyle/>
          <a:p>
            <a:pPr>
              <a:spcAft>
                <a:spcPts val="1200"/>
              </a:spcAft>
            </a:pPr>
            <a:r>
              <a:rPr lang="en-US" dirty="0" smtClean="0"/>
              <a:t>The value of a MM benefit is worth substantially more than just two times a member’s account balance. </a:t>
            </a:r>
          </a:p>
          <a:p>
            <a:pPr lvl="1">
              <a:spcAft>
                <a:spcPts val="1200"/>
              </a:spcAft>
            </a:pPr>
            <a:r>
              <a:rPr lang="en-US" dirty="0" smtClean="0"/>
              <a:t>Why? COLA and non-market AEFs</a:t>
            </a:r>
          </a:p>
          <a:p>
            <a:pPr lvl="1">
              <a:spcAft>
                <a:spcPts val="1200"/>
              </a:spcAft>
            </a:pPr>
            <a:r>
              <a:rPr lang="en-US" dirty="0" smtClean="0"/>
              <a:t>This is a good reason to never elect a lump sum distribution from PERS. </a:t>
            </a:r>
          </a:p>
          <a:p>
            <a:pPr lvl="1">
              <a:spcAft>
                <a:spcPts val="1200"/>
              </a:spcAft>
            </a:pPr>
            <a:r>
              <a:rPr lang="en-US" dirty="0" smtClean="0"/>
              <a:t>The relationship changes over time as the interest rates change. </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43</a:t>
            </a:fld>
            <a:endParaRPr lang="en-US" altLang="en-US" dirty="0"/>
          </a:p>
        </p:txBody>
      </p:sp>
    </p:spTree>
    <p:extLst>
      <p:ext uri="{BB962C8B-B14F-4D97-AF65-F5344CB8AC3E}">
        <p14:creationId xmlns:p14="http://schemas.microsoft.com/office/powerpoint/2010/main" val="75602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lumMod val="65000"/>
                    <a:lumOff val="35000"/>
                  </a:schemeClr>
                </a:solidFill>
                <a:latin typeface="Calibri" pitchFamily="34" charset="0"/>
              </a:rPr>
              <a:t>Managing the Valuation Process</a:t>
            </a:r>
            <a:endParaRPr lang="en-US" sz="3600" b="1" dirty="0">
              <a:solidFill>
                <a:schemeClr val="tx1">
                  <a:lumMod val="65000"/>
                  <a:lumOff val="35000"/>
                </a:schemeClr>
              </a:solidFill>
              <a:latin typeface="Calibri" pitchFamily="34" charset="0"/>
            </a:endParaRPr>
          </a:p>
        </p:txBody>
      </p:sp>
      <p:sp>
        <p:nvSpPr>
          <p:cNvPr id="3" name="Content Placeholder 2"/>
          <p:cNvSpPr>
            <a:spLocks noGrp="1"/>
          </p:cNvSpPr>
          <p:nvPr>
            <p:ph idx="1"/>
          </p:nvPr>
        </p:nvSpPr>
        <p:spPr>
          <a:xfrm>
            <a:off x="457200" y="1447800"/>
            <a:ext cx="8229600" cy="4530725"/>
          </a:xfrm>
        </p:spPr>
        <p:txBody>
          <a:bodyPr/>
          <a:lstStyle/>
          <a:p>
            <a:pPr>
              <a:spcAft>
                <a:spcPts val="600"/>
              </a:spcAft>
            </a:pPr>
            <a:r>
              <a:rPr lang="en-US" dirty="0" smtClean="0"/>
              <a:t>Manage the Valuation Process by:</a:t>
            </a:r>
          </a:p>
          <a:p>
            <a:pPr lvl="1">
              <a:spcAft>
                <a:spcPts val="600"/>
              </a:spcAft>
            </a:pPr>
            <a:r>
              <a:rPr lang="en-US" dirty="0" smtClean="0"/>
              <a:t>Requesting relevant material from your client or the opposing party early on.</a:t>
            </a:r>
          </a:p>
          <a:p>
            <a:pPr lvl="1">
              <a:spcAft>
                <a:spcPts val="600"/>
              </a:spcAft>
            </a:pPr>
            <a:r>
              <a:rPr lang="en-US" dirty="0" smtClean="0"/>
              <a:t>Contact an actuary/advisor early on in the process (it’s almost never too early, but it is frequently too late). </a:t>
            </a:r>
          </a:p>
          <a:p>
            <a:pPr lvl="1">
              <a:spcAft>
                <a:spcPts val="600"/>
              </a:spcAft>
            </a:pPr>
            <a:r>
              <a:rPr lang="en-US" dirty="0" smtClean="0"/>
              <a:t>If a PERS benefit is the issue, then ask the client to get an estimate using the Benefit Estimator </a:t>
            </a:r>
            <a:endParaRPr lang="en-US" dirty="0"/>
          </a:p>
        </p:txBody>
      </p:sp>
      <p:pic>
        <p:nvPicPr>
          <p:cNvPr id="4" name="Picture 3"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6" name="Slide Number Placeholder 5"/>
          <p:cNvSpPr>
            <a:spLocks noGrp="1"/>
          </p:cNvSpPr>
          <p:nvPr>
            <p:ph type="sldNum" sz="quarter" idx="12"/>
          </p:nvPr>
        </p:nvSpPr>
        <p:spPr/>
        <p:txBody>
          <a:bodyPr/>
          <a:lstStyle/>
          <a:p>
            <a:pPr>
              <a:defRPr/>
            </a:pPr>
            <a:fld id="{CE937DAD-8BAB-4A6F-8BB4-CF7512C3B47B}" type="slidenum">
              <a:rPr lang="en-US" altLang="en-US" smtClean="0"/>
              <a:pPr>
                <a:defRPr/>
              </a:pPr>
              <a:t>44</a:t>
            </a:fld>
            <a:endParaRPr lang="en-US" altLang="en-US" dirty="0"/>
          </a:p>
        </p:txBody>
      </p:sp>
    </p:spTree>
    <p:extLst>
      <p:ext uri="{BB962C8B-B14F-4D97-AF65-F5344CB8AC3E}">
        <p14:creationId xmlns:p14="http://schemas.microsoft.com/office/powerpoint/2010/main" val="1843368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b="1" dirty="0" smtClean="0">
                <a:solidFill>
                  <a:schemeClr val="accent4">
                    <a:lumMod val="65000"/>
                    <a:lumOff val="35000"/>
                  </a:schemeClr>
                </a:solidFill>
                <a:latin typeface="Calibri" pitchFamily="34" charset="0"/>
              </a:rPr>
              <a:t>Questions?</a:t>
            </a:r>
          </a:p>
        </p:txBody>
      </p:sp>
      <p:sp>
        <p:nvSpPr>
          <p:cNvPr id="6147" name="Rectangle 3"/>
          <p:cNvSpPr>
            <a:spLocks noGrp="1" noChangeArrowheads="1"/>
          </p:cNvSpPr>
          <p:nvPr>
            <p:ph type="body" sz="half" idx="1"/>
          </p:nvPr>
        </p:nvSpPr>
        <p:spPr>
          <a:xfrm>
            <a:off x="457200" y="1066801"/>
            <a:ext cx="8153400" cy="4530725"/>
          </a:xfrm>
        </p:spPr>
        <p:txBody>
          <a:bodyPr/>
          <a:lstStyle/>
          <a:p>
            <a:pPr lvl="2" eaLnBrk="1" hangingPunct="1">
              <a:lnSpc>
                <a:spcPct val="90000"/>
              </a:lnSpc>
            </a:pPr>
            <a:endParaRPr lang="en-US" sz="1800" dirty="0" smtClean="0">
              <a:latin typeface="Calibri" pitchFamily="34" charset="0"/>
              <a:sym typeface="Wingdings" pitchFamily="2" charset="2"/>
            </a:endParaRPr>
          </a:p>
          <a:p>
            <a:pPr lvl="1" eaLnBrk="1" hangingPunct="1">
              <a:lnSpc>
                <a:spcPct val="90000"/>
              </a:lnSpc>
              <a:buNone/>
            </a:pPr>
            <a:endParaRPr lang="en-US" sz="22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pic>
        <p:nvPicPr>
          <p:cNvPr id="5" name="Picture 4" descr="recess.jpg"/>
          <p:cNvPicPr>
            <a:picLocks noChangeAspect="1"/>
          </p:cNvPicPr>
          <p:nvPr/>
        </p:nvPicPr>
        <p:blipFill>
          <a:blip r:embed="rId3" cstate="print"/>
          <a:stretch>
            <a:fillRect/>
          </a:stretch>
        </p:blipFill>
        <p:spPr>
          <a:xfrm>
            <a:off x="3048000" y="2219476"/>
            <a:ext cx="2971800" cy="2358572"/>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45</a:t>
            </a:fld>
            <a:endParaRPr lang="en-US" altLang="en-US" dirty="0"/>
          </a:p>
        </p:txBody>
      </p:sp>
    </p:spTree>
    <p:extLst>
      <p:ext uri="{BB962C8B-B14F-4D97-AF65-F5344CB8AC3E}">
        <p14:creationId xmlns:p14="http://schemas.microsoft.com/office/powerpoint/2010/main" val="404685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4">
                    <a:lumMod val="65000"/>
                    <a:lumOff val="35000"/>
                  </a:schemeClr>
                </a:solidFill>
                <a:latin typeface="Calibri" pitchFamily="34" charset="0"/>
              </a:rPr>
              <a:t>Appendices</a:t>
            </a:r>
            <a:endParaRPr lang="en-US" dirty="0"/>
          </a:p>
        </p:txBody>
      </p:sp>
      <p:sp>
        <p:nvSpPr>
          <p:cNvPr id="5" name="Content Placeholder 4"/>
          <p:cNvSpPr>
            <a:spLocks noGrp="1"/>
          </p:cNvSpPr>
          <p:nvPr>
            <p:ph idx="1"/>
          </p:nvPr>
        </p:nvSpPr>
        <p:spPr/>
        <p:txBody>
          <a:bodyPr/>
          <a:lstStyle/>
          <a:p>
            <a:pPr marL="0" indent="0">
              <a:buNone/>
            </a:pPr>
            <a:r>
              <a:rPr lang="en-US" sz="2400" dirty="0" smtClean="0"/>
              <a:t>Appendix 1 – History of PBGC Rates </a:t>
            </a:r>
          </a:p>
          <a:p>
            <a:pPr marL="0" indent="0">
              <a:buNone/>
            </a:pPr>
            <a:r>
              <a:rPr lang="en-US" sz="2400" dirty="0" smtClean="0"/>
              <a:t>Appendix 2 – Comparison of PERS Categories</a:t>
            </a:r>
          </a:p>
          <a:p>
            <a:pPr marL="0" indent="0">
              <a:buNone/>
            </a:pPr>
            <a:r>
              <a:rPr lang="en-US" sz="2400" dirty="0" smtClean="0"/>
              <a:t>Appendix 3 – Data Input Sheet </a:t>
            </a:r>
          </a:p>
          <a:p>
            <a:pPr marL="0" indent="0">
              <a:buNone/>
            </a:pPr>
            <a:r>
              <a:rPr lang="en-US" sz="2400" dirty="0" smtClean="0"/>
              <a:t>Appendix 4 – Sample Report </a:t>
            </a:r>
          </a:p>
          <a:p>
            <a:pPr marL="0" indent="0">
              <a:buNone/>
            </a:pPr>
            <a:r>
              <a:rPr lang="en-US" sz="2400" dirty="0" smtClean="0"/>
              <a:t>Appendix 5 – Flyer Example</a:t>
            </a:r>
            <a:endParaRPr lang="en-US" sz="2400" dirty="0"/>
          </a:p>
        </p:txBody>
      </p:sp>
      <p:sp>
        <p:nvSpPr>
          <p:cNvPr id="4" name="Slide Number Placeholder 3"/>
          <p:cNvSpPr>
            <a:spLocks noGrp="1"/>
          </p:cNvSpPr>
          <p:nvPr>
            <p:ph type="sldNum" sz="quarter" idx="12"/>
          </p:nvPr>
        </p:nvSpPr>
        <p:spPr/>
        <p:txBody>
          <a:bodyPr/>
          <a:lstStyle/>
          <a:p>
            <a:pPr>
              <a:defRPr/>
            </a:pPr>
            <a:fld id="{CE937DAD-8BAB-4A6F-8BB4-CF7512C3B47B}" type="slidenum">
              <a:rPr lang="en-US" altLang="en-US" smtClean="0"/>
              <a:pPr>
                <a:defRPr/>
              </a:pPr>
              <a:t>46</a:t>
            </a:fld>
            <a:endParaRPr lang="en-US" altLang="en-US" dirty="0"/>
          </a:p>
        </p:txBody>
      </p:sp>
      <p:pic>
        <p:nvPicPr>
          <p:cNvPr id="6" name="Picture 5" descr="IAI_Icon.jpg"/>
          <p:cNvPicPr>
            <a:picLocks noChangeAspect="1"/>
          </p:cNvPicPr>
          <p:nvPr/>
        </p:nvPicPr>
        <p:blipFill>
          <a:blip r:embed="rId2" cstate="print"/>
          <a:stretch>
            <a:fillRect/>
          </a:stretch>
        </p:blipFill>
        <p:spPr>
          <a:xfrm>
            <a:off x="7772400" y="5715000"/>
            <a:ext cx="941832" cy="779626"/>
          </a:xfrm>
          <a:prstGeom prst="rect">
            <a:avLst/>
          </a:prstGeom>
        </p:spPr>
      </p:pic>
    </p:spTree>
    <p:extLst>
      <p:ext uri="{BB962C8B-B14F-4D97-AF65-F5344CB8AC3E}">
        <p14:creationId xmlns:p14="http://schemas.microsoft.com/office/powerpoint/2010/main" val="2361106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B5351F9-3629-4F18-A421-8711FA8134CD}" type="slidenum">
              <a:rPr lang="en-US" altLang="en-US" smtClean="0"/>
              <a:pPr>
                <a:defRPr/>
              </a:pPr>
              <a:t>47</a:t>
            </a:fld>
            <a:endParaRPr lang="en-US"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582882"/>
            <a:ext cx="4071938" cy="4308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4059" y="697799"/>
            <a:ext cx="1445419" cy="473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01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4">
                    <a:lumMod val="65000"/>
                    <a:lumOff val="35000"/>
                  </a:schemeClr>
                </a:solidFill>
                <a:latin typeface="Calibri" pitchFamily="34" charset="0"/>
              </a:rPr>
              <a:t>Focus for Today</a:t>
            </a:r>
            <a:endParaRPr lang="en-US" sz="3600" dirty="0"/>
          </a:p>
        </p:txBody>
      </p:sp>
      <p:sp>
        <p:nvSpPr>
          <p:cNvPr id="3" name="Content Placeholder 2"/>
          <p:cNvSpPr>
            <a:spLocks noGrp="1"/>
          </p:cNvSpPr>
          <p:nvPr>
            <p:ph idx="1"/>
          </p:nvPr>
        </p:nvSpPr>
        <p:spPr>
          <a:xfrm>
            <a:off x="472093" y="1184275"/>
            <a:ext cx="8229600" cy="4530725"/>
          </a:xfrm>
        </p:spPr>
        <p:txBody>
          <a:bodyPr/>
          <a:lstStyle/>
          <a:p>
            <a:r>
              <a:rPr lang="en-US" dirty="0" smtClean="0"/>
              <a:t>Selecting an Actuary/Advisor</a:t>
            </a:r>
          </a:p>
          <a:p>
            <a:r>
              <a:rPr lang="en-US" dirty="0" smtClean="0"/>
              <a:t>Calculation of the marital portion</a:t>
            </a:r>
            <a:endParaRPr lang="en-US" dirty="0"/>
          </a:p>
          <a:p>
            <a:r>
              <a:rPr lang="en-US" dirty="0" smtClean="0"/>
              <a:t>Impact of four key </a:t>
            </a:r>
            <a:r>
              <a:rPr lang="en-US" dirty="0"/>
              <a:t>actuarial assumptions </a:t>
            </a:r>
            <a:endParaRPr lang="en-US" dirty="0" smtClean="0"/>
          </a:p>
          <a:p>
            <a:r>
              <a:rPr lang="en-US" dirty="0" smtClean="0"/>
              <a:t>Share some “tricks of the trade”</a:t>
            </a:r>
            <a:endParaRPr lang="en-US" dirty="0"/>
          </a:p>
          <a:p>
            <a:r>
              <a:rPr lang="en-US" dirty="0" smtClean="0"/>
              <a:t>Understanding the (unique) valuation characteristics of </a:t>
            </a:r>
            <a:r>
              <a:rPr lang="en-US" dirty="0"/>
              <a:t>Oregon PERS </a:t>
            </a:r>
            <a:r>
              <a:rPr lang="en-US" dirty="0" smtClean="0"/>
              <a:t>benefits</a:t>
            </a:r>
            <a:endParaRPr lang="en-US" dirty="0"/>
          </a:p>
          <a:p>
            <a:r>
              <a:rPr lang="en-US" sz="3200" b="1" dirty="0" smtClean="0">
                <a:latin typeface="Calibri" pitchFamily="34" charset="0"/>
                <a:sym typeface="Wingdings" pitchFamily="2" charset="2"/>
              </a:rPr>
              <a:t>Finish </a:t>
            </a:r>
            <a:r>
              <a:rPr lang="en-US" sz="3200" b="1" dirty="0">
                <a:latin typeface="Calibri" pitchFamily="34" charset="0"/>
                <a:sym typeface="Wingdings" pitchFamily="2" charset="2"/>
              </a:rPr>
              <a:t>by 9:00!</a:t>
            </a:r>
          </a:p>
          <a:p>
            <a:endParaRPr lang="en-US" dirty="0"/>
          </a:p>
        </p:txBody>
      </p:sp>
      <p:sp>
        <p:nvSpPr>
          <p:cNvPr id="4" name="Slide Number Placeholder 3"/>
          <p:cNvSpPr>
            <a:spLocks noGrp="1"/>
          </p:cNvSpPr>
          <p:nvPr>
            <p:ph type="sldNum" sz="quarter" idx="12"/>
          </p:nvPr>
        </p:nvSpPr>
        <p:spPr/>
        <p:txBody>
          <a:bodyPr/>
          <a:lstStyle/>
          <a:p>
            <a:pPr>
              <a:defRPr/>
            </a:pPr>
            <a:fld id="{CE937DAD-8BAB-4A6F-8BB4-CF7512C3B47B}" type="slidenum">
              <a:rPr lang="en-US" altLang="en-US" smtClean="0"/>
              <a:pPr>
                <a:defRPr/>
              </a:pPr>
              <a:t>5</a:t>
            </a:fld>
            <a:endParaRPr lang="en-US" altLang="en-US" dirty="0"/>
          </a:p>
        </p:txBody>
      </p:sp>
      <p:pic>
        <p:nvPicPr>
          <p:cNvPr id="5" name="Picture 4" descr="sleeping pic.jpg"/>
          <p:cNvPicPr>
            <a:picLocks noChangeAspect="1"/>
          </p:cNvPicPr>
          <p:nvPr/>
        </p:nvPicPr>
        <p:blipFill>
          <a:blip r:embed="rId2" cstate="print"/>
          <a:stretch>
            <a:fillRect/>
          </a:stretch>
        </p:blipFill>
        <p:spPr>
          <a:xfrm>
            <a:off x="4243039" y="4343400"/>
            <a:ext cx="2527820" cy="1685213"/>
          </a:xfrm>
          <a:prstGeom prst="rect">
            <a:avLst/>
          </a:prstGeom>
        </p:spPr>
      </p:pic>
      <p:pic>
        <p:nvPicPr>
          <p:cNvPr id="6" name="Picture 5" descr="IAI_Icon.jpg"/>
          <p:cNvPicPr>
            <a:picLocks noChangeAspect="1"/>
          </p:cNvPicPr>
          <p:nvPr/>
        </p:nvPicPr>
        <p:blipFill>
          <a:blip r:embed="rId3" cstate="print"/>
          <a:stretch>
            <a:fillRect/>
          </a:stretch>
        </p:blipFill>
        <p:spPr>
          <a:xfrm>
            <a:off x="7772400" y="5715000"/>
            <a:ext cx="941832" cy="779626"/>
          </a:xfrm>
          <a:prstGeom prst="rect">
            <a:avLst/>
          </a:prstGeom>
        </p:spPr>
      </p:pic>
    </p:spTree>
    <p:extLst>
      <p:ext uri="{BB962C8B-B14F-4D97-AF65-F5344CB8AC3E}">
        <p14:creationId xmlns:p14="http://schemas.microsoft.com/office/powerpoint/2010/main" val="2273620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smtClean="0">
                <a:solidFill>
                  <a:schemeClr val="accent4">
                    <a:lumMod val="65000"/>
                    <a:lumOff val="35000"/>
                  </a:schemeClr>
                </a:solidFill>
                <a:latin typeface="Calibri" pitchFamily="34" charset="0"/>
              </a:rPr>
              <a:t>Selecting the Actuary/Advisor</a:t>
            </a:r>
          </a:p>
        </p:txBody>
      </p:sp>
      <p:sp>
        <p:nvSpPr>
          <p:cNvPr id="6147" name="Rectangle 3"/>
          <p:cNvSpPr>
            <a:spLocks noGrp="1" noChangeArrowheads="1"/>
          </p:cNvSpPr>
          <p:nvPr>
            <p:ph type="body" sz="half" idx="1"/>
          </p:nvPr>
        </p:nvSpPr>
        <p:spPr>
          <a:xfrm>
            <a:off x="553398" y="990600"/>
            <a:ext cx="8153400" cy="4530725"/>
          </a:xfrm>
        </p:spPr>
        <p:txBody>
          <a:bodyPr/>
          <a:lstStyle/>
          <a:p>
            <a:pPr marL="0" indent="0" eaLnBrk="1" hangingPunct="1">
              <a:lnSpc>
                <a:spcPct val="90000"/>
              </a:lnSpc>
              <a:buNone/>
            </a:pPr>
            <a:r>
              <a:rPr lang="en-US" sz="1000" dirty="0" smtClean="0">
                <a:latin typeface="Calibri" pitchFamily="34" charset="0"/>
                <a:sym typeface="Wingdings" pitchFamily="2" charset="2"/>
              </a:rPr>
              <a:t> </a:t>
            </a:r>
            <a:endParaRPr lang="en-US" sz="2400" dirty="0" smtClean="0">
              <a:latin typeface="Calibri" pitchFamily="34" charset="0"/>
              <a:sym typeface="Wingdings" pitchFamily="2" charset="2"/>
            </a:endParaRPr>
          </a:p>
          <a:p>
            <a:pPr eaLnBrk="1" hangingPunct="1">
              <a:lnSpc>
                <a:spcPct val="90000"/>
              </a:lnSpc>
              <a:spcAft>
                <a:spcPts val="600"/>
              </a:spcAft>
            </a:pPr>
            <a:r>
              <a:rPr lang="en-US" sz="3200" dirty="0" smtClean="0">
                <a:latin typeface="Calibri" pitchFamily="34" charset="0"/>
                <a:sym typeface="Wingdings" pitchFamily="2" charset="2"/>
              </a:rPr>
              <a:t>Credentials, Training &amp; Experience</a:t>
            </a:r>
            <a:endParaRPr lang="en-US" sz="3200" dirty="0">
              <a:latin typeface="Calibri" pitchFamily="34" charset="0"/>
              <a:sym typeface="Wingdings" pitchFamily="2" charset="2"/>
            </a:endParaRPr>
          </a:p>
          <a:p>
            <a:pPr lvl="1" eaLnBrk="1" hangingPunct="1">
              <a:lnSpc>
                <a:spcPct val="90000"/>
              </a:lnSpc>
              <a:spcAft>
                <a:spcPts val="600"/>
              </a:spcAft>
            </a:pPr>
            <a:r>
              <a:rPr lang="en-US" sz="2400" dirty="0" smtClean="0">
                <a:latin typeface="Calibri" pitchFamily="34" charset="0"/>
                <a:sym typeface="Wingdings" pitchFamily="2" charset="2"/>
              </a:rPr>
              <a:t>Actuary Credentials: EA</a:t>
            </a:r>
            <a:r>
              <a:rPr lang="en-US" sz="2400" dirty="0">
                <a:latin typeface="Calibri" pitchFamily="34" charset="0"/>
                <a:sym typeface="Wingdings" pitchFamily="2" charset="2"/>
              </a:rPr>
              <a:t>, </a:t>
            </a:r>
            <a:r>
              <a:rPr lang="en-US" sz="2400" dirty="0" smtClean="0">
                <a:latin typeface="Calibri" pitchFamily="34" charset="0"/>
                <a:sym typeface="Wingdings" pitchFamily="2" charset="2"/>
              </a:rPr>
              <a:t>MSPA, FSA</a:t>
            </a:r>
            <a:r>
              <a:rPr lang="en-US" sz="2400" dirty="0">
                <a:latin typeface="Calibri" pitchFamily="34" charset="0"/>
                <a:sym typeface="Wingdings" pitchFamily="2" charset="2"/>
              </a:rPr>
              <a:t>, </a:t>
            </a:r>
            <a:r>
              <a:rPr lang="en-US" sz="2400" dirty="0" smtClean="0">
                <a:latin typeface="Calibri" pitchFamily="34" charset="0"/>
                <a:sym typeface="Wingdings" pitchFamily="2" charset="2"/>
              </a:rPr>
              <a:t>ASA, MAAA</a:t>
            </a:r>
          </a:p>
          <a:p>
            <a:pPr lvl="1" eaLnBrk="1" hangingPunct="1">
              <a:lnSpc>
                <a:spcPct val="90000"/>
              </a:lnSpc>
              <a:spcAft>
                <a:spcPts val="600"/>
              </a:spcAft>
            </a:pPr>
            <a:r>
              <a:rPr lang="en-US" sz="2400" dirty="0" smtClean="0">
                <a:latin typeface="Calibri" pitchFamily="34" charset="0"/>
                <a:sym typeface="Wingdings" pitchFamily="2" charset="2"/>
              </a:rPr>
              <a:t>American Society of Pension Professionals and Actuaries</a:t>
            </a:r>
          </a:p>
          <a:p>
            <a:pPr lvl="2" eaLnBrk="1" hangingPunct="1">
              <a:lnSpc>
                <a:spcPct val="90000"/>
              </a:lnSpc>
              <a:spcAft>
                <a:spcPts val="600"/>
              </a:spcAft>
            </a:pPr>
            <a:r>
              <a:rPr lang="en-US" sz="2000" dirty="0" smtClean="0">
                <a:latin typeface="Calibri" pitchFamily="34" charset="0"/>
                <a:sym typeface="Wingdings" pitchFamily="2" charset="2"/>
              </a:rPr>
              <a:t>Credentials: CPC, QKA, QPA, APM </a:t>
            </a:r>
          </a:p>
          <a:p>
            <a:pPr lvl="1" eaLnBrk="1" hangingPunct="1">
              <a:lnSpc>
                <a:spcPct val="90000"/>
              </a:lnSpc>
              <a:spcAft>
                <a:spcPts val="600"/>
              </a:spcAft>
            </a:pPr>
            <a:r>
              <a:rPr lang="en-US" sz="2400" dirty="0" smtClean="0">
                <a:latin typeface="Calibri" pitchFamily="34" charset="0"/>
                <a:sym typeface="Wingdings" pitchFamily="2" charset="2"/>
              </a:rPr>
              <a:t>CPA, other?</a:t>
            </a:r>
          </a:p>
          <a:p>
            <a:pPr eaLnBrk="1" hangingPunct="1">
              <a:lnSpc>
                <a:spcPct val="90000"/>
              </a:lnSpc>
              <a:spcAft>
                <a:spcPts val="600"/>
              </a:spcAft>
            </a:pPr>
            <a:r>
              <a:rPr lang="en-US" sz="3200" dirty="0" smtClean="0">
                <a:latin typeface="Calibri" pitchFamily="34" charset="0"/>
                <a:sym typeface="Wingdings" pitchFamily="2" charset="2"/>
              </a:rPr>
              <a:t>Actuary/Advisors Support –</a:t>
            </a:r>
          </a:p>
          <a:p>
            <a:pPr lvl="1" eaLnBrk="1" hangingPunct="1">
              <a:lnSpc>
                <a:spcPct val="90000"/>
              </a:lnSpc>
              <a:spcAft>
                <a:spcPts val="600"/>
              </a:spcAft>
            </a:pPr>
            <a:r>
              <a:rPr lang="en-US" sz="2400" dirty="0" smtClean="0">
                <a:latin typeface="Calibri" pitchFamily="34" charset="0"/>
                <a:sym typeface="Wingdings" pitchFamily="2" charset="2"/>
              </a:rPr>
              <a:t>Peer reviewed work? Expertise of peers?</a:t>
            </a:r>
            <a:endParaRPr lang="en-US" sz="2800" dirty="0" smtClean="0">
              <a:latin typeface="Calibri" pitchFamily="34" charset="0"/>
              <a:sym typeface="Wingdings" pitchFamily="2" charset="2"/>
            </a:endParaRPr>
          </a:p>
          <a:p>
            <a:pPr eaLnBrk="1" hangingPunct="1">
              <a:lnSpc>
                <a:spcPct val="90000"/>
              </a:lnSpc>
              <a:spcAft>
                <a:spcPts val="600"/>
              </a:spcAft>
            </a:pPr>
            <a:r>
              <a:rPr lang="en-US" sz="3200" dirty="0">
                <a:latin typeface="Calibri" pitchFamily="34" charset="0"/>
                <a:sym typeface="Wingdings" pitchFamily="2" charset="2"/>
              </a:rPr>
              <a:t>Actuarial Standards of Practice (ASOPs)</a:t>
            </a:r>
          </a:p>
          <a:p>
            <a:pPr eaLnBrk="1" hangingPunct="1">
              <a:lnSpc>
                <a:spcPct val="90000"/>
              </a:lnSpc>
              <a:spcAft>
                <a:spcPts val="600"/>
              </a:spcAft>
            </a:pPr>
            <a:r>
              <a:rPr lang="en-US" sz="3200" dirty="0" smtClean="0">
                <a:latin typeface="Calibri" pitchFamily="34" charset="0"/>
                <a:sym typeface="Wingdings" pitchFamily="2" charset="2"/>
              </a:rPr>
              <a:t>Codes of Conduct</a:t>
            </a:r>
            <a:endParaRPr lang="en-US" sz="3200" dirty="0">
              <a:latin typeface="Calibri" pitchFamily="34" charset="0"/>
              <a:sym typeface="Wingdings" pitchFamily="2" charset="2"/>
            </a:endParaRPr>
          </a:p>
          <a:p>
            <a:pPr marL="0" indent="0" eaLnBrk="1" hangingPunct="1">
              <a:lnSpc>
                <a:spcPct val="90000"/>
              </a:lnSpc>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6</a:t>
            </a:fld>
            <a:endParaRPr lang="en-US" altLang="en-US" dirty="0"/>
          </a:p>
        </p:txBody>
      </p:sp>
    </p:spTree>
    <p:extLst>
      <p:ext uri="{BB962C8B-B14F-4D97-AF65-F5344CB8AC3E}">
        <p14:creationId xmlns:p14="http://schemas.microsoft.com/office/powerpoint/2010/main" val="112559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smtClean="0">
                <a:solidFill>
                  <a:schemeClr val="accent4">
                    <a:lumMod val="65000"/>
                    <a:lumOff val="35000"/>
                  </a:schemeClr>
                </a:solidFill>
                <a:latin typeface="Calibri" pitchFamily="34" charset="0"/>
              </a:rPr>
              <a:t>Selecting the Actuary/Advisor</a:t>
            </a:r>
            <a:endParaRPr lang="en-US" sz="3200" b="1" dirty="0" smtClean="0">
              <a:solidFill>
                <a:schemeClr val="accent4">
                  <a:lumMod val="65000"/>
                  <a:lumOff val="35000"/>
                </a:schemeClr>
              </a:solidFill>
              <a:latin typeface="Calibri" pitchFamily="34" charset="0"/>
            </a:endParaRPr>
          </a:p>
        </p:txBody>
      </p:sp>
      <p:sp>
        <p:nvSpPr>
          <p:cNvPr id="6147" name="Rectangle 3"/>
          <p:cNvSpPr>
            <a:spLocks noGrp="1" noChangeArrowheads="1"/>
          </p:cNvSpPr>
          <p:nvPr>
            <p:ph type="body" sz="half" idx="1"/>
          </p:nvPr>
        </p:nvSpPr>
        <p:spPr>
          <a:xfrm>
            <a:off x="304800" y="1295400"/>
            <a:ext cx="8153400" cy="4530725"/>
          </a:xfrm>
        </p:spPr>
        <p:txBody>
          <a:bodyPr/>
          <a:lstStyle/>
          <a:p>
            <a:pPr eaLnBrk="1" hangingPunct="1">
              <a:lnSpc>
                <a:spcPct val="90000"/>
              </a:lnSpc>
            </a:pPr>
            <a:endParaRPr lang="en-US" sz="1600" dirty="0" smtClean="0">
              <a:latin typeface="Calibri" pitchFamily="34" charset="0"/>
              <a:sym typeface="Wingdings" pitchFamily="2" charset="2"/>
            </a:endParaRPr>
          </a:p>
          <a:p>
            <a:pPr marL="0" indent="0" eaLnBrk="1" hangingPunct="1">
              <a:lnSpc>
                <a:spcPct val="90000"/>
              </a:lnSpc>
              <a:buNone/>
            </a:pPr>
            <a:r>
              <a:rPr lang="en-US" sz="3200" dirty="0" smtClean="0">
                <a:latin typeface="Calibri" pitchFamily="34" charset="0"/>
                <a:sym typeface="Wingdings" pitchFamily="2" charset="2"/>
              </a:rPr>
              <a:t>Will you need an expert witness? </a:t>
            </a:r>
          </a:p>
          <a:p>
            <a:pPr marL="0" indent="0" eaLnBrk="1" hangingPunct="1">
              <a:lnSpc>
                <a:spcPct val="90000"/>
              </a:lnSpc>
              <a:buNone/>
            </a:pPr>
            <a:endParaRPr lang="en-US" sz="1800" dirty="0" smtClean="0">
              <a:latin typeface="Calibri" pitchFamily="34" charset="0"/>
              <a:sym typeface="Wingdings" pitchFamily="2" charset="2"/>
            </a:endParaRPr>
          </a:p>
          <a:p>
            <a:pPr marL="457200" indent="0" algn="just" eaLnBrk="1" hangingPunct="1">
              <a:lnSpc>
                <a:spcPct val="90000"/>
              </a:lnSpc>
              <a:buNone/>
            </a:pPr>
            <a:r>
              <a:rPr lang="en-US" sz="2800" dirty="0" smtClean="0">
                <a:latin typeface="Calibri" pitchFamily="34" charset="0"/>
                <a:sym typeface="Wingdings" pitchFamily="2" charset="2"/>
              </a:rPr>
              <a:t>“</a:t>
            </a:r>
            <a:r>
              <a:rPr lang="en-US" sz="2800" dirty="0">
                <a:latin typeface="Calibri" pitchFamily="34" charset="0"/>
                <a:sym typeface="Wingdings" pitchFamily="2" charset="2"/>
              </a:rPr>
              <a:t>If scientific, technical or other specialized knowledge will assist the trier of fact to understand the evidence or to determine a fact in issue, a witness qualified as an expert by knowledge, skill experience, training or education may testify thereto in the form of an opinion or otherwise</a:t>
            </a:r>
            <a:r>
              <a:rPr lang="en-US" sz="2800" dirty="0" smtClean="0">
                <a:latin typeface="Calibri" pitchFamily="34" charset="0"/>
                <a:sym typeface="Wingdings" pitchFamily="2" charset="2"/>
              </a:rPr>
              <a:t>.”</a:t>
            </a:r>
          </a:p>
          <a:p>
            <a:pPr marL="457200" indent="0" algn="just" eaLnBrk="1" hangingPunct="1">
              <a:lnSpc>
                <a:spcPct val="90000"/>
              </a:lnSpc>
              <a:buNone/>
            </a:pPr>
            <a:r>
              <a:rPr lang="en-US" sz="2800" dirty="0" smtClean="0">
                <a:latin typeface="Calibri" pitchFamily="34" charset="0"/>
                <a:sym typeface="Wingdings" pitchFamily="2" charset="2"/>
              </a:rPr>
              <a:t>ORS </a:t>
            </a:r>
            <a:r>
              <a:rPr lang="en-US" sz="2800" dirty="0">
                <a:latin typeface="Calibri" pitchFamily="34" charset="0"/>
                <a:sym typeface="Wingdings" pitchFamily="2" charset="2"/>
              </a:rPr>
              <a:t>40.410</a:t>
            </a: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7</a:t>
            </a:fld>
            <a:endParaRPr lang="en-US" altLang="en-US" dirty="0"/>
          </a:p>
        </p:txBody>
      </p:sp>
    </p:spTree>
    <p:extLst>
      <p:ext uri="{BB962C8B-B14F-4D97-AF65-F5344CB8AC3E}">
        <p14:creationId xmlns:p14="http://schemas.microsoft.com/office/powerpoint/2010/main" val="2135481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dirty="0" smtClean="0">
                <a:solidFill>
                  <a:schemeClr val="accent4">
                    <a:lumMod val="65000"/>
                    <a:lumOff val="35000"/>
                  </a:schemeClr>
                </a:solidFill>
                <a:latin typeface="Calibri" pitchFamily="34" charset="0"/>
              </a:rPr>
              <a:t>Calculating the Marital Portion</a:t>
            </a:r>
          </a:p>
        </p:txBody>
      </p:sp>
      <p:sp>
        <p:nvSpPr>
          <p:cNvPr id="6147" name="Rectangle 3"/>
          <p:cNvSpPr>
            <a:spLocks noGrp="1" noChangeArrowheads="1"/>
          </p:cNvSpPr>
          <p:nvPr>
            <p:ph type="body" sz="half" idx="1"/>
          </p:nvPr>
        </p:nvSpPr>
        <p:spPr>
          <a:xfrm>
            <a:off x="457200" y="1447800"/>
            <a:ext cx="8153400" cy="4530725"/>
          </a:xfrm>
        </p:spPr>
        <p:txBody>
          <a:bodyPr/>
          <a:lstStyle/>
          <a:p>
            <a:pPr marL="0" indent="0" eaLnBrk="1" hangingPunct="1">
              <a:lnSpc>
                <a:spcPct val="90000"/>
              </a:lnSpc>
              <a:buNone/>
            </a:pPr>
            <a:r>
              <a:rPr lang="en-US" sz="3200" b="1" dirty="0" smtClean="0">
                <a:latin typeface="Calibri" pitchFamily="34" charset="0"/>
                <a:sym typeface="Wingdings" pitchFamily="2" charset="2"/>
              </a:rPr>
              <a:t>Two Approaches</a:t>
            </a:r>
          </a:p>
          <a:p>
            <a:pPr marL="0" indent="0" eaLnBrk="1" hangingPunct="1">
              <a:lnSpc>
                <a:spcPct val="90000"/>
              </a:lnSpc>
              <a:buNone/>
            </a:pPr>
            <a:endParaRPr lang="en-US" sz="1000" b="1" dirty="0" smtClean="0">
              <a:latin typeface="Calibri" pitchFamily="34" charset="0"/>
              <a:sym typeface="Wingdings" pitchFamily="2" charset="2"/>
            </a:endParaRPr>
          </a:p>
          <a:p>
            <a:pPr eaLnBrk="1" hangingPunct="1">
              <a:lnSpc>
                <a:spcPct val="90000"/>
              </a:lnSpc>
            </a:pPr>
            <a:r>
              <a:rPr lang="en-US" sz="3200" dirty="0" smtClean="0">
                <a:latin typeface="Calibri" pitchFamily="34" charset="0"/>
                <a:sym typeface="Wingdings" pitchFamily="2" charset="2"/>
              </a:rPr>
              <a:t>Coverture Fraction (aka Time Rule)</a:t>
            </a:r>
          </a:p>
          <a:p>
            <a:pPr eaLnBrk="1" hangingPunct="1">
              <a:lnSpc>
                <a:spcPct val="90000"/>
              </a:lnSpc>
            </a:pPr>
            <a:endParaRPr lang="en-US" sz="1000" dirty="0" smtClean="0">
              <a:latin typeface="Calibri" pitchFamily="34" charset="0"/>
              <a:sym typeface="Wingdings" pitchFamily="2" charset="2"/>
            </a:endParaRPr>
          </a:p>
          <a:p>
            <a:pPr eaLnBrk="1" hangingPunct="1">
              <a:lnSpc>
                <a:spcPct val="90000"/>
              </a:lnSpc>
            </a:pPr>
            <a:r>
              <a:rPr lang="en-US" sz="3200" dirty="0" smtClean="0">
                <a:latin typeface="Calibri" pitchFamily="34" charset="0"/>
                <a:sym typeface="Wingdings" pitchFamily="2" charset="2"/>
              </a:rPr>
              <a:t>Hester</a:t>
            </a: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r>
              <a:rPr lang="en-US" sz="2800" dirty="0" smtClean="0">
                <a:latin typeface="Calibri" pitchFamily="34" charset="0"/>
                <a:sym typeface="Wingdings" pitchFamily="2" charset="2"/>
              </a:rPr>
              <a:t>Neither method determines each party’s share of the marital portion – it only determines the marital portion</a:t>
            </a:r>
          </a:p>
          <a:p>
            <a:pPr marL="344487" lvl="1" indent="0" eaLnBrk="1" hangingPunct="1">
              <a:lnSpc>
                <a:spcPct val="90000"/>
              </a:lnSpc>
              <a:buNone/>
            </a:pPr>
            <a:endParaRPr lang="en-US" sz="1000" dirty="0" smtClean="0">
              <a:latin typeface="Calibri" pitchFamily="34" charset="0"/>
              <a:sym typeface="Wingdings" pitchFamily="2" charset="2"/>
            </a:endParaRPr>
          </a:p>
          <a:p>
            <a:pPr lvl="1" eaLnBrk="1" hangingPunct="1">
              <a:lnSpc>
                <a:spcPct val="90000"/>
              </a:lnSpc>
            </a:pPr>
            <a:endParaRPr lang="en-US" sz="2400" dirty="0" smtClean="0">
              <a:latin typeface="Calibri" pitchFamily="34" charset="0"/>
              <a:sym typeface="Wingdings" pitchFamily="2" charset="2"/>
            </a:endParaRPr>
          </a:p>
          <a:p>
            <a:pPr eaLnBrk="1" hangingPunct="1">
              <a:lnSpc>
                <a:spcPct val="90000"/>
              </a:lnSpc>
            </a:pPr>
            <a:endParaRPr lang="en-US" sz="2800" dirty="0" smtClean="0">
              <a:latin typeface="Calibri" pitchFamily="34" charset="0"/>
              <a:sym typeface="Wingdings" pitchFamily="2" charset="2"/>
            </a:endParaRPr>
          </a:p>
          <a:p>
            <a:pPr eaLnBrk="1" hangingPunct="1">
              <a:lnSpc>
                <a:spcPct val="90000"/>
              </a:lnSpc>
            </a:pPr>
            <a:endParaRPr lang="en-US" sz="1800" dirty="0" smtClean="0">
              <a:latin typeface="Calibri" pitchFamily="34" charset="0"/>
              <a:sym typeface="Wingdings" pitchFamily="2" charset="2"/>
            </a:endParaRPr>
          </a:p>
          <a:p>
            <a:pPr lvl="1" eaLnBrk="1" hangingPunct="1">
              <a:lnSpc>
                <a:spcPct val="90000"/>
              </a:lnSpc>
            </a:pPr>
            <a:endParaRPr lang="en-US" sz="14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sym typeface="Wingdings" pitchFamily="2" charset="2"/>
            </a:endParaRPr>
          </a:p>
          <a:p>
            <a:pPr lvl="1" eaLnBrk="1" hangingPunct="1">
              <a:lnSpc>
                <a:spcPct val="90000"/>
              </a:lnSpc>
            </a:pPr>
            <a:endParaRPr lang="en-US" sz="1600" dirty="0" smtClean="0">
              <a:latin typeface="Calibri" pitchFamily="34" charset="0"/>
            </a:endParaRPr>
          </a:p>
          <a:p>
            <a:pPr eaLnBrk="1" hangingPunct="1">
              <a:lnSpc>
                <a:spcPct val="90000"/>
              </a:lnSpc>
            </a:pPr>
            <a:endParaRPr lang="en-US" sz="2000" dirty="0" smtClean="0">
              <a:latin typeface="Calibri" pitchFamily="34" charset="0"/>
            </a:endParaRPr>
          </a:p>
          <a:p>
            <a:pPr eaLnBrk="1" hangingPunct="1">
              <a:lnSpc>
                <a:spcPct val="90000"/>
              </a:lnSpc>
              <a:buFont typeface="Wingdings" pitchFamily="2" charset="2"/>
              <a:buNone/>
            </a:pPr>
            <a:endParaRPr lang="en-US" sz="800" i="1" dirty="0" smtClean="0"/>
          </a:p>
        </p:txBody>
      </p:sp>
      <p:pic>
        <p:nvPicPr>
          <p:cNvPr id="7" name="Picture 6" descr="IAI_Icon.jpg"/>
          <p:cNvPicPr>
            <a:picLocks noChangeAspect="1"/>
          </p:cNvPicPr>
          <p:nvPr/>
        </p:nvPicPr>
        <p:blipFill>
          <a:blip r:embed="rId2" cstate="print"/>
          <a:stretch>
            <a:fillRect/>
          </a:stretch>
        </p:blipFill>
        <p:spPr>
          <a:xfrm>
            <a:off x="7772400" y="5715000"/>
            <a:ext cx="941832" cy="779626"/>
          </a:xfrm>
          <a:prstGeom prst="rect">
            <a:avLst/>
          </a:prstGeom>
        </p:spPr>
      </p:pic>
      <p:sp>
        <p:nvSpPr>
          <p:cNvPr id="3" name="Slide Number Placeholder 2"/>
          <p:cNvSpPr>
            <a:spLocks noGrp="1"/>
          </p:cNvSpPr>
          <p:nvPr>
            <p:ph type="sldNum" sz="quarter" idx="12"/>
          </p:nvPr>
        </p:nvSpPr>
        <p:spPr/>
        <p:txBody>
          <a:bodyPr/>
          <a:lstStyle/>
          <a:p>
            <a:pPr>
              <a:defRPr/>
            </a:pPr>
            <a:fld id="{928878D5-9A9D-4271-B34D-1319C9C486E2}" type="slidenum">
              <a:rPr lang="en-US" altLang="en-US" smtClean="0"/>
              <a:pPr>
                <a:defRPr/>
              </a:pPr>
              <a:t>8</a:t>
            </a:fld>
            <a:endParaRPr lang="en-US" altLang="en-US" dirty="0"/>
          </a:p>
        </p:txBody>
      </p:sp>
    </p:spTree>
    <p:extLst>
      <p:ext uri="{BB962C8B-B14F-4D97-AF65-F5344CB8AC3E}">
        <p14:creationId xmlns:p14="http://schemas.microsoft.com/office/powerpoint/2010/main" val="2665999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solidFill>
                  <a:schemeClr val="accent4">
                    <a:lumMod val="65000"/>
                    <a:lumOff val="35000"/>
                  </a:schemeClr>
                </a:solidFill>
                <a:latin typeface="Calibri" pitchFamily="34" charset="0"/>
              </a:rPr>
              <a:t>Calculating the Marital </a:t>
            </a:r>
            <a:r>
              <a:rPr lang="en-US" sz="3600" b="1" dirty="0" smtClean="0">
                <a:solidFill>
                  <a:schemeClr val="accent4">
                    <a:lumMod val="65000"/>
                    <a:lumOff val="35000"/>
                  </a:schemeClr>
                </a:solidFill>
                <a:latin typeface="Calibri" pitchFamily="34" charset="0"/>
              </a:rPr>
              <a:t>Portion</a:t>
            </a:r>
            <a:endParaRPr lang="en-US" sz="3200" b="1" dirty="0"/>
          </a:p>
        </p:txBody>
      </p:sp>
      <p:sp>
        <p:nvSpPr>
          <p:cNvPr id="6" name="Content Placeholder 5"/>
          <p:cNvSpPr>
            <a:spLocks noGrp="1"/>
          </p:cNvSpPr>
          <p:nvPr>
            <p:ph idx="1"/>
          </p:nvPr>
        </p:nvSpPr>
        <p:spPr>
          <a:xfrm>
            <a:off x="457200" y="1371600"/>
            <a:ext cx="8229600" cy="4530725"/>
          </a:xfrm>
        </p:spPr>
        <p:txBody>
          <a:bodyPr/>
          <a:lstStyle/>
          <a:p>
            <a:pPr marL="0" indent="0" eaLnBrk="1" hangingPunct="1">
              <a:lnSpc>
                <a:spcPct val="90000"/>
              </a:lnSpc>
              <a:spcAft>
                <a:spcPts val="1200"/>
              </a:spcAft>
              <a:buNone/>
            </a:pPr>
            <a:r>
              <a:rPr lang="en-US" sz="3200" b="1" dirty="0">
                <a:latin typeface="Calibri" pitchFamily="34" charset="0"/>
                <a:sym typeface="Wingdings" pitchFamily="2" charset="2"/>
              </a:rPr>
              <a:t>Time Rule Method</a:t>
            </a:r>
          </a:p>
          <a:p>
            <a:pPr eaLnBrk="1" hangingPunct="1">
              <a:lnSpc>
                <a:spcPct val="90000"/>
              </a:lnSpc>
            </a:pPr>
            <a:r>
              <a:rPr lang="en-US" sz="2200" u="sng" dirty="0">
                <a:latin typeface="Calibri" pitchFamily="34" charset="0"/>
                <a:sym typeface="Wingdings" pitchFamily="2" charset="2"/>
              </a:rPr>
              <a:t>In Re Marriage of Richardson and Richardson</a:t>
            </a:r>
            <a:r>
              <a:rPr lang="en-US" sz="2200" dirty="0">
                <a:latin typeface="Calibri" pitchFamily="34" charset="0"/>
                <a:sym typeface="Wingdings" pitchFamily="2" charset="2"/>
              </a:rPr>
              <a:t>, 769 P2d 179 (1989)</a:t>
            </a:r>
          </a:p>
          <a:p>
            <a:pPr eaLnBrk="1" hangingPunct="1">
              <a:lnSpc>
                <a:spcPct val="90000"/>
              </a:lnSpc>
            </a:pPr>
            <a:r>
              <a:rPr lang="en-US" sz="2400" dirty="0">
                <a:latin typeface="Calibri" pitchFamily="34" charset="0"/>
                <a:sym typeface="Wingdings" pitchFamily="2" charset="2"/>
              </a:rPr>
              <a:t>Oregon Supreme Court Case</a:t>
            </a:r>
          </a:p>
          <a:p>
            <a:pPr marL="0" indent="0">
              <a:buNone/>
            </a:pPr>
            <a:endParaRPr lang="en-US" dirty="0" smtClean="0"/>
          </a:p>
          <a:p>
            <a:pPr marL="0" indent="0">
              <a:buNone/>
            </a:pPr>
            <a:endParaRPr lang="en-US" dirty="0"/>
          </a:p>
        </p:txBody>
      </p:sp>
      <p:pic>
        <p:nvPicPr>
          <p:cNvPr id="8" name="Picture 7" descr="IAI_Icon.jpg"/>
          <p:cNvPicPr>
            <a:picLocks noChangeAspect="1"/>
          </p:cNvPicPr>
          <p:nvPr/>
        </p:nvPicPr>
        <p:blipFill>
          <a:blip r:embed="rId2" cstate="print"/>
          <a:stretch>
            <a:fillRect/>
          </a:stretch>
        </p:blipFill>
        <p:spPr>
          <a:xfrm>
            <a:off x="7772400" y="5715000"/>
            <a:ext cx="941832" cy="779626"/>
          </a:xfrm>
          <a:prstGeom prst="rect">
            <a:avLst/>
          </a:prstGeom>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657" y="3352800"/>
            <a:ext cx="8678517"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CE937DAD-8BAB-4A6F-8BB4-CF7512C3B47B}" type="slidenum">
              <a:rPr lang="en-US" altLang="en-US" smtClean="0"/>
              <a:pPr>
                <a:defRPr/>
              </a:pPr>
              <a:t>9</a:t>
            </a:fld>
            <a:endParaRPr lang="en-US" altLang="en-US" dirty="0"/>
          </a:p>
        </p:txBody>
      </p:sp>
    </p:spTree>
    <p:extLst>
      <p:ext uri="{BB962C8B-B14F-4D97-AF65-F5344CB8AC3E}">
        <p14:creationId xmlns:p14="http://schemas.microsoft.com/office/powerpoint/2010/main" val="2356814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dge">
  <a:themeElements>
    <a:clrScheme name="Custom 4">
      <a:dk1>
        <a:srgbClr val="000000"/>
      </a:dk1>
      <a:lt1>
        <a:srgbClr val="FFFFFF"/>
      </a:lt1>
      <a:dk2>
        <a:srgbClr val="67A61A"/>
      </a:dk2>
      <a:lt2>
        <a:srgbClr val="778487"/>
      </a:lt2>
      <a:accent1>
        <a:srgbClr val="2EAFDB"/>
      </a:accent1>
      <a:accent2>
        <a:srgbClr val="67A61A"/>
      </a:accent2>
      <a:accent3>
        <a:srgbClr val="FFFFFF"/>
      </a:accent3>
      <a:accent4>
        <a:srgbClr val="000000"/>
      </a:accent4>
      <a:accent5>
        <a:srgbClr val="778487"/>
      </a:accent5>
      <a:accent6>
        <a:srgbClr val="67A61A"/>
      </a:accent6>
      <a:hlink>
        <a:srgbClr val="2EAFDB"/>
      </a:hlink>
      <a:folHlink>
        <a:srgbClr val="778487"/>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8902</TotalTime>
  <Words>2322</Words>
  <Application>Microsoft Office PowerPoint</Application>
  <PresentationFormat>Letter Paper (8.5x11 in)</PresentationFormat>
  <Paragraphs>399</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Edge</vt:lpstr>
      <vt:lpstr>Pension Valuations and the Family Law Practitioner  May 23, 2013   Benson Hotel, Downtown Portland </vt:lpstr>
      <vt:lpstr>Presenters</vt:lpstr>
      <vt:lpstr>Disclaimer</vt:lpstr>
      <vt:lpstr>Goal</vt:lpstr>
      <vt:lpstr>Focus for Today</vt:lpstr>
      <vt:lpstr>Selecting the Actuary/Advisor</vt:lpstr>
      <vt:lpstr>Selecting the Actuary/Advisor</vt:lpstr>
      <vt:lpstr>Calculating the Marital Portion</vt:lpstr>
      <vt:lpstr>Calculating the Marital Portion</vt:lpstr>
      <vt:lpstr>Calculating the Marital Portion</vt:lpstr>
      <vt:lpstr>Calculating the Marital Portion</vt:lpstr>
      <vt:lpstr>Calculating the Marital Portion</vt:lpstr>
      <vt:lpstr>Time Rule vs. Hester Example</vt:lpstr>
      <vt:lpstr>Time Rule vs. Hester Example</vt:lpstr>
      <vt:lpstr>Key Actuarial Assumptions</vt:lpstr>
      <vt:lpstr>Key Actuarial Assumptions</vt:lpstr>
      <vt:lpstr>Retirement Age Assumptions</vt:lpstr>
      <vt:lpstr>Retirement Age Assumption</vt:lpstr>
      <vt:lpstr>Retirement Age Assumption</vt:lpstr>
      <vt:lpstr>Retirement Age Assumption </vt:lpstr>
      <vt:lpstr>Retirement Age Assumption</vt:lpstr>
      <vt:lpstr>Interest / Discount Rate</vt:lpstr>
      <vt:lpstr>Interest / Discount Rate</vt:lpstr>
      <vt:lpstr>COLA Assumption</vt:lpstr>
      <vt:lpstr>COLA Assumption</vt:lpstr>
      <vt:lpstr>Mortality Table Assumption</vt:lpstr>
      <vt:lpstr>Mortality Table Assumption</vt:lpstr>
      <vt:lpstr>Valuing an Oregon PERS Benefit</vt:lpstr>
      <vt:lpstr>Valuing an Oregon PERS Benefit</vt:lpstr>
      <vt:lpstr>Valuing an Oregon PERS Benefit</vt:lpstr>
      <vt:lpstr>Valuing an Oregon PERS Benefit</vt:lpstr>
      <vt:lpstr>Valuing an Oregon PERS Benefit</vt:lpstr>
      <vt:lpstr>Valuing an Oregon PERS Benefit</vt:lpstr>
      <vt:lpstr>Valuing an Oregon PERS Benefit</vt:lpstr>
      <vt:lpstr>Calculating a Full Formula Benefit</vt:lpstr>
      <vt:lpstr>Calculating a Money Match Benefit</vt:lpstr>
      <vt:lpstr>Calculating a Money Match Benefit</vt:lpstr>
      <vt:lpstr>Calculating a Money Match Benefit</vt:lpstr>
      <vt:lpstr>Calculating a Money Match Benefit</vt:lpstr>
      <vt:lpstr>Valuing a Money Match Benefit</vt:lpstr>
      <vt:lpstr>Valuing a Money Match Benefit</vt:lpstr>
      <vt:lpstr>Valuing a Money Match Benefit</vt:lpstr>
      <vt:lpstr>Valuing a Money Match Benefit</vt:lpstr>
      <vt:lpstr>Managing the Valuation Process</vt:lpstr>
      <vt:lpstr>Questions?</vt:lpstr>
      <vt:lpstr>Appendices</vt:lpstr>
      <vt:lpstr>PowerPoint Presentation</vt:lpstr>
    </vt:vector>
  </TitlesOfParts>
  <Company>Independent Actuaries,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Reser’s Fine Foods, Inc. Employees’ Pension Plan &amp; Southern Cal Transport Co., Inc. Employees’ Pension Plan</dc:title>
  <dc:creator>Libby Moore</dc:creator>
  <cp:lastModifiedBy>Kristen Kloezman</cp:lastModifiedBy>
  <cp:revision>705</cp:revision>
  <cp:lastPrinted>2013-05-22T23:44:49Z</cp:lastPrinted>
  <dcterms:created xsi:type="dcterms:W3CDTF">2004-06-08T00:15:15Z</dcterms:created>
  <dcterms:modified xsi:type="dcterms:W3CDTF">2013-05-28T22:34:47Z</dcterms:modified>
</cp:coreProperties>
</file>