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23"/>
  </p:notesMasterIdLst>
  <p:handoutMasterIdLst>
    <p:handoutMasterId r:id="rId24"/>
  </p:handoutMasterIdLst>
  <p:sldIdLst>
    <p:sldId id="285" r:id="rId2"/>
    <p:sldId id="373" r:id="rId3"/>
    <p:sldId id="400" r:id="rId4"/>
    <p:sldId id="403" r:id="rId5"/>
    <p:sldId id="396" r:id="rId6"/>
    <p:sldId id="397" r:id="rId7"/>
    <p:sldId id="399" r:id="rId8"/>
    <p:sldId id="377" r:id="rId9"/>
    <p:sldId id="380" r:id="rId10"/>
    <p:sldId id="382" r:id="rId11"/>
    <p:sldId id="392" r:id="rId12"/>
    <p:sldId id="390" r:id="rId13"/>
    <p:sldId id="391" r:id="rId14"/>
    <p:sldId id="389" r:id="rId15"/>
    <p:sldId id="384" r:id="rId16"/>
    <p:sldId id="387" r:id="rId17"/>
    <p:sldId id="395" r:id="rId18"/>
    <p:sldId id="393" r:id="rId19"/>
    <p:sldId id="394" r:id="rId20"/>
    <p:sldId id="313" r:id="rId21"/>
    <p:sldId id="383" r:id="rId22"/>
  </p:sldIdLst>
  <p:sldSz cx="9144000" cy="6858000" type="letter"/>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F8BE"/>
    <a:srgbClr val="CCF07C"/>
    <a:srgbClr val="68C5E6"/>
    <a:srgbClr val="4BBAE1"/>
    <a:srgbClr val="20A8EC"/>
    <a:srgbClr val="5B6A6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10" autoAdjust="0"/>
  </p:normalViewPr>
  <p:slideViewPr>
    <p:cSldViewPr>
      <p:cViewPr varScale="1">
        <p:scale>
          <a:sx n="108" d="100"/>
          <a:sy n="108" d="100"/>
        </p:scale>
        <p:origin x="1704" y="108"/>
      </p:cViewPr>
      <p:guideLst>
        <p:guide orient="horz" pos="2160"/>
        <p:guide pos="2880"/>
      </p:guideLst>
    </p:cSldViewPr>
  </p:slideViewPr>
  <p:outlineViewPr>
    <p:cViewPr>
      <p:scale>
        <a:sx n="33" d="100"/>
        <a:sy n="33" d="100"/>
      </p:scale>
      <p:origin x="0" y="91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1" y="2"/>
            <a:ext cx="3037089" cy="46498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defTabSz="931247">
              <a:defRPr sz="1200"/>
            </a:lvl1pPr>
          </a:lstStyle>
          <a:p>
            <a:pPr>
              <a:defRPr/>
            </a:pPr>
            <a:endParaRPr lang="en-US" dirty="0"/>
          </a:p>
        </p:txBody>
      </p:sp>
      <p:sp>
        <p:nvSpPr>
          <p:cNvPr id="65539" name="Rectangle 3"/>
          <p:cNvSpPr>
            <a:spLocks noGrp="1" noChangeArrowheads="1"/>
          </p:cNvSpPr>
          <p:nvPr>
            <p:ph type="dt" sz="quarter" idx="1"/>
          </p:nvPr>
        </p:nvSpPr>
        <p:spPr bwMode="auto">
          <a:xfrm>
            <a:off x="3971703" y="2"/>
            <a:ext cx="3037089" cy="46498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algn="r" defTabSz="931247">
              <a:defRPr sz="1200"/>
            </a:lvl1pPr>
          </a:lstStyle>
          <a:p>
            <a:pPr>
              <a:defRPr/>
            </a:pPr>
            <a:endParaRPr lang="en-US" dirty="0"/>
          </a:p>
        </p:txBody>
      </p:sp>
      <p:sp>
        <p:nvSpPr>
          <p:cNvPr id="65540" name="Rectangle 4"/>
          <p:cNvSpPr>
            <a:spLocks noGrp="1" noChangeArrowheads="1"/>
          </p:cNvSpPr>
          <p:nvPr>
            <p:ph type="ftr" sz="quarter" idx="2"/>
          </p:nvPr>
        </p:nvSpPr>
        <p:spPr bwMode="auto">
          <a:xfrm>
            <a:off x="1" y="8829817"/>
            <a:ext cx="3037089" cy="464980"/>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defTabSz="931247">
              <a:defRPr sz="1200"/>
            </a:lvl1pPr>
          </a:lstStyle>
          <a:p>
            <a:pPr>
              <a:defRPr/>
            </a:pPr>
            <a:endParaRPr lang="en-US" dirty="0"/>
          </a:p>
        </p:txBody>
      </p:sp>
      <p:sp>
        <p:nvSpPr>
          <p:cNvPr id="65541" name="Rectangle 5"/>
          <p:cNvSpPr>
            <a:spLocks noGrp="1" noChangeArrowheads="1"/>
          </p:cNvSpPr>
          <p:nvPr>
            <p:ph type="sldNum" sz="quarter" idx="3"/>
          </p:nvPr>
        </p:nvSpPr>
        <p:spPr bwMode="auto">
          <a:xfrm>
            <a:off x="3971703" y="8829817"/>
            <a:ext cx="3037089" cy="464980"/>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algn="r" defTabSz="931247">
              <a:defRPr sz="1200"/>
            </a:lvl1pPr>
          </a:lstStyle>
          <a:p>
            <a:pPr>
              <a:defRPr/>
            </a:pPr>
            <a:fld id="{9060168B-BE0A-4BC8-9953-442A9F641C29}" type="slidenum">
              <a:rPr lang="en-US"/>
              <a:pPr>
                <a:defRPr/>
              </a:pPr>
              <a:t>‹#›</a:t>
            </a:fld>
            <a:endParaRPr lang="en-US" dirty="0"/>
          </a:p>
        </p:txBody>
      </p:sp>
    </p:spTree>
    <p:extLst>
      <p:ext uri="{BB962C8B-B14F-4D97-AF65-F5344CB8AC3E}">
        <p14:creationId xmlns:p14="http://schemas.microsoft.com/office/powerpoint/2010/main" val="1606061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089" cy="464980"/>
          </a:xfrm>
          <a:prstGeom prst="rect">
            <a:avLst/>
          </a:prstGeom>
        </p:spPr>
        <p:txBody>
          <a:bodyPr vert="horz" lIns="92482" tIns="46241" rIns="92482" bIns="46241" rtlCol="0"/>
          <a:lstStyle>
            <a:lvl1pPr algn="l">
              <a:defRPr sz="1200"/>
            </a:lvl1pPr>
          </a:lstStyle>
          <a:p>
            <a:endParaRPr lang="en-US" dirty="0"/>
          </a:p>
        </p:txBody>
      </p:sp>
      <p:sp>
        <p:nvSpPr>
          <p:cNvPr id="3" name="Date Placeholder 2"/>
          <p:cNvSpPr>
            <a:spLocks noGrp="1"/>
          </p:cNvSpPr>
          <p:nvPr>
            <p:ph type="dt" idx="1"/>
          </p:nvPr>
        </p:nvSpPr>
        <p:spPr>
          <a:xfrm>
            <a:off x="3971703" y="2"/>
            <a:ext cx="3037089" cy="464980"/>
          </a:xfrm>
          <a:prstGeom prst="rect">
            <a:avLst/>
          </a:prstGeom>
        </p:spPr>
        <p:txBody>
          <a:bodyPr vert="horz" lIns="92482" tIns="46241" rIns="92482" bIns="46241" rtlCol="0"/>
          <a:lstStyle>
            <a:lvl1pPr algn="r">
              <a:defRPr sz="1200"/>
            </a:lvl1pPr>
          </a:lstStyle>
          <a:p>
            <a:fld id="{7F7960B1-E25F-44C2-B9C1-CDC279F5D3D1}" type="datetimeFigureOut">
              <a:rPr lang="en-US" smtClean="0"/>
              <a:pPr/>
              <a:t>5/30/2018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482" tIns="46241" rIns="92482" bIns="46241" rtlCol="0" anchor="ctr"/>
          <a:lstStyle/>
          <a:p>
            <a:endParaRPr lang="en-US" dirty="0"/>
          </a:p>
        </p:txBody>
      </p:sp>
      <p:sp>
        <p:nvSpPr>
          <p:cNvPr id="5" name="Notes Placeholder 4"/>
          <p:cNvSpPr>
            <a:spLocks noGrp="1"/>
          </p:cNvSpPr>
          <p:nvPr>
            <p:ph type="body" sz="quarter" idx="3"/>
          </p:nvPr>
        </p:nvSpPr>
        <p:spPr>
          <a:xfrm>
            <a:off x="701363" y="4415711"/>
            <a:ext cx="5607677" cy="4183220"/>
          </a:xfrm>
          <a:prstGeom prst="rect">
            <a:avLst/>
          </a:prstGeom>
        </p:spPr>
        <p:txBody>
          <a:bodyPr vert="horz" lIns="92482" tIns="46241" rIns="92482" bIns="462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817"/>
            <a:ext cx="3037089" cy="464980"/>
          </a:xfrm>
          <a:prstGeom prst="rect">
            <a:avLst/>
          </a:prstGeom>
        </p:spPr>
        <p:txBody>
          <a:bodyPr vert="horz" lIns="92482" tIns="46241" rIns="92482" bIns="4624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703" y="8829817"/>
            <a:ext cx="3037089" cy="464980"/>
          </a:xfrm>
          <a:prstGeom prst="rect">
            <a:avLst/>
          </a:prstGeom>
        </p:spPr>
        <p:txBody>
          <a:bodyPr vert="horz" lIns="92482" tIns="46241" rIns="92482" bIns="46241" rtlCol="0" anchor="b"/>
          <a:lstStyle>
            <a:lvl1pPr algn="r">
              <a:defRPr sz="1200"/>
            </a:lvl1pPr>
          </a:lstStyle>
          <a:p>
            <a:fld id="{886A36B3-5115-4A95-B567-602F059C5435}" type="slidenum">
              <a:rPr lang="en-US" smtClean="0"/>
              <a:pPr/>
              <a:t>‹#›</a:t>
            </a:fld>
            <a:endParaRPr lang="en-US" dirty="0"/>
          </a:p>
        </p:txBody>
      </p:sp>
    </p:spTree>
    <p:extLst>
      <p:ext uri="{BB962C8B-B14F-4D97-AF65-F5344CB8AC3E}">
        <p14:creationId xmlns:p14="http://schemas.microsoft.com/office/powerpoint/2010/main" val="2936827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1</a:t>
            </a:fld>
            <a:endParaRPr lang="en-US" dirty="0"/>
          </a:p>
        </p:txBody>
      </p:sp>
    </p:spTree>
    <p:extLst>
      <p:ext uri="{BB962C8B-B14F-4D97-AF65-F5344CB8AC3E}">
        <p14:creationId xmlns:p14="http://schemas.microsoft.com/office/powerpoint/2010/main" val="1795514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10</a:t>
            </a:fld>
            <a:endParaRPr lang="en-US" dirty="0"/>
          </a:p>
        </p:txBody>
      </p:sp>
    </p:spTree>
    <p:extLst>
      <p:ext uri="{BB962C8B-B14F-4D97-AF65-F5344CB8AC3E}">
        <p14:creationId xmlns:p14="http://schemas.microsoft.com/office/powerpoint/2010/main" val="194448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11</a:t>
            </a:fld>
            <a:endParaRPr lang="en-US" dirty="0"/>
          </a:p>
        </p:txBody>
      </p:sp>
    </p:spTree>
    <p:extLst>
      <p:ext uri="{BB962C8B-B14F-4D97-AF65-F5344CB8AC3E}">
        <p14:creationId xmlns:p14="http://schemas.microsoft.com/office/powerpoint/2010/main" val="446431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12</a:t>
            </a:fld>
            <a:endParaRPr lang="en-US" dirty="0"/>
          </a:p>
        </p:txBody>
      </p:sp>
    </p:spTree>
    <p:extLst>
      <p:ext uri="{BB962C8B-B14F-4D97-AF65-F5344CB8AC3E}">
        <p14:creationId xmlns:p14="http://schemas.microsoft.com/office/powerpoint/2010/main" val="3093717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13</a:t>
            </a:fld>
            <a:endParaRPr lang="en-US" dirty="0"/>
          </a:p>
        </p:txBody>
      </p:sp>
    </p:spTree>
    <p:extLst>
      <p:ext uri="{BB962C8B-B14F-4D97-AF65-F5344CB8AC3E}">
        <p14:creationId xmlns:p14="http://schemas.microsoft.com/office/powerpoint/2010/main" val="491207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81100" y="708025"/>
            <a:ext cx="4648200" cy="3486150"/>
          </a:xfrm>
          <a:ln/>
        </p:spPr>
      </p:sp>
      <p:sp>
        <p:nvSpPr>
          <p:cNvPr id="20483" name="Rectangle 3"/>
          <p:cNvSpPr>
            <a:spLocks noGrp="1" noChangeArrowheads="1"/>
          </p:cNvSpPr>
          <p:nvPr>
            <p:ph type="body" idx="1"/>
          </p:nvPr>
        </p:nvSpPr>
        <p:spPr>
          <a:noFill/>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15</a:t>
            </a:fld>
            <a:endParaRPr lang="en-US" dirty="0"/>
          </a:p>
        </p:txBody>
      </p:sp>
    </p:spTree>
    <p:extLst>
      <p:ext uri="{BB962C8B-B14F-4D97-AF65-F5344CB8AC3E}">
        <p14:creationId xmlns:p14="http://schemas.microsoft.com/office/powerpoint/2010/main" val="4247084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16</a:t>
            </a:fld>
            <a:endParaRPr lang="en-US" dirty="0"/>
          </a:p>
        </p:txBody>
      </p:sp>
    </p:spTree>
    <p:extLst>
      <p:ext uri="{BB962C8B-B14F-4D97-AF65-F5344CB8AC3E}">
        <p14:creationId xmlns:p14="http://schemas.microsoft.com/office/powerpoint/2010/main" val="39901356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17</a:t>
            </a:fld>
            <a:endParaRPr lang="en-US" dirty="0"/>
          </a:p>
        </p:txBody>
      </p:sp>
    </p:spTree>
    <p:extLst>
      <p:ext uri="{BB962C8B-B14F-4D97-AF65-F5344CB8AC3E}">
        <p14:creationId xmlns:p14="http://schemas.microsoft.com/office/powerpoint/2010/main" val="3990135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18</a:t>
            </a:fld>
            <a:endParaRPr lang="en-US" dirty="0"/>
          </a:p>
        </p:txBody>
      </p:sp>
    </p:spTree>
    <p:extLst>
      <p:ext uri="{BB962C8B-B14F-4D97-AF65-F5344CB8AC3E}">
        <p14:creationId xmlns:p14="http://schemas.microsoft.com/office/powerpoint/2010/main" val="2821598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19</a:t>
            </a:fld>
            <a:endParaRPr lang="en-US" dirty="0"/>
          </a:p>
        </p:txBody>
      </p:sp>
    </p:spTree>
    <p:extLst>
      <p:ext uri="{BB962C8B-B14F-4D97-AF65-F5344CB8AC3E}">
        <p14:creationId xmlns:p14="http://schemas.microsoft.com/office/powerpoint/2010/main" val="2821598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2</a:t>
            </a:fld>
            <a:endParaRPr lang="en-US" dirty="0"/>
          </a:p>
        </p:txBody>
      </p:sp>
    </p:spTree>
    <p:extLst>
      <p:ext uri="{BB962C8B-B14F-4D97-AF65-F5344CB8AC3E}">
        <p14:creationId xmlns:p14="http://schemas.microsoft.com/office/powerpoint/2010/main" val="11549375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20</a:t>
            </a:fld>
            <a:endParaRPr lang="en-US" dirty="0"/>
          </a:p>
        </p:txBody>
      </p:sp>
    </p:spTree>
    <p:extLst>
      <p:ext uri="{BB962C8B-B14F-4D97-AF65-F5344CB8AC3E}">
        <p14:creationId xmlns:p14="http://schemas.microsoft.com/office/powerpoint/2010/main" val="27093444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21</a:t>
            </a:fld>
            <a:endParaRPr lang="en-US" dirty="0"/>
          </a:p>
        </p:txBody>
      </p:sp>
    </p:spTree>
    <p:extLst>
      <p:ext uri="{BB962C8B-B14F-4D97-AF65-F5344CB8AC3E}">
        <p14:creationId xmlns:p14="http://schemas.microsoft.com/office/powerpoint/2010/main" val="2740428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3</a:t>
            </a:fld>
            <a:endParaRPr lang="en-US" dirty="0"/>
          </a:p>
        </p:txBody>
      </p:sp>
    </p:spTree>
    <p:extLst>
      <p:ext uri="{BB962C8B-B14F-4D97-AF65-F5344CB8AC3E}">
        <p14:creationId xmlns:p14="http://schemas.microsoft.com/office/powerpoint/2010/main" val="2318668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4</a:t>
            </a:fld>
            <a:endParaRPr lang="en-US" dirty="0"/>
          </a:p>
        </p:txBody>
      </p:sp>
    </p:spTree>
    <p:extLst>
      <p:ext uri="{BB962C8B-B14F-4D97-AF65-F5344CB8AC3E}">
        <p14:creationId xmlns:p14="http://schemas.microsoft.com/office/powerpoint/2010/main" val="3270548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5</a:t>
            </a:fld>
            <a:endParaRPr lang="en-US" dirty="0"/>
          </a:p>
        </p:txBody>
      </p:sp>
    </p:spTree>
    <p:extLst>
      <p:ext uri="{BB962C8B-B14F-4D97-AF65-F5344CB8AC3E}">
        <p14:creationId xmlns:p14="http://schemas.microsoft.com/office/powerpoint/2010/main" val="1154937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6</a:t>
            </a:fld>
            <a:endParaRPr lang="en-US" dirty="0"/>
          </a:p>
        </p:txBody>
      </p:sp>
    </p:spTree>
    <p:extLst>
      <p:ext uri="{BB962C8B-B14F-4D97-AF65-F5344CB8AC3E}">
        <p14:creationId xmlns:p14="http://schemas.microsoft.com/office/powerpoint/2010/main" val="1154937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7</a:t>
            </a:fld>
            <a:endParaRPr lang="en-US" dirty="0"/>
          </a:p>
        </p:txBody>
      </p:sp>
    </p:spTree>
    <p:extLst>
      <p:ext uri="{BB962C8B-B14F-4D97-AF65-F5344CB8AC3E}">
        <p14:creationId xmlns:p14="http://schemas.microsoft.com/office/powerpoint/2010/main" val="1154937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81100" y="708025"/>
            <a:ext cx="4648200" cy="3486150"/>
          </a:xfrm>
          <a:ln/>
        </p:spPr>
      </p:sp>
      <p:sp>
        <p:nvSpPr>
          <p:cNvPr id="20483" name="Rectangle 3"/>
          <p:cNvSpPr>
            <a:spLocks noGrp="1" noChangeArrowheads="1"/>
          </p:cNvSpPr>
          <p:nvPr>
            <p:ph type="body" idx="1"/>
          </p:nvPr>
        </p:nvSpPr>
        <p:spPr>
          <a:noFill/>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9</a:t>
            </a:fld>
            <a:endParaRPr lang="en-US" dirty="0"/>
          </a:p>
        </p:txBody>
      </p:sp>
    </p:spTree>
    <p:extLst>
      <p:ext uri="{BB962C8B-B14F-4D97-AF65-F5344CB8AC3E}">
        <p14:creationId xmlns:p14="http://schemas.microsoft.com/office/powerpoint/2010/main" val="3905962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dirty="0"/>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dirty="0"/>
          </a:p>
        </p:txBody>
      </p:sp>
      <p:sp>
        <p:nvSpPr>
          <p:cNvPr id="3174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317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dirty="0"/>
          </a:p>
        </p:txBody>
      </p:sp>
      <p:sp>
        <p:nvSpPr>
          <p:cNvPr id="8" name="Rectangle 6"/>
          <p:cNvSpPr>
            <a:spLocks noGrp="1" noChangeArrowheads="1"/>
          </p:cNvSpPr>
          <p:nvPr>
            <p:ph type="sldNum" sz="quarter" idx="12"/>
          </p:nvPr>
        </p:nvSpPr>
        <p:spPr/>
        <p:txBody>
          <a:bodyPr/>
          <a:lstStyle>
            <a:lvl1pPr>
              <a:defRPr/>
            </a:lvl1pPr>
          </a:lstStyle>
          <a:p>
            <a:pPr>
              <a:defRPr/>
            </a:pPr>
            <a:fld id="{A076B7F6-0FBC-4C7C-A116-FBA1EC02ABC4}"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9C0164D-2F80-41B5-9A39-B33E0CABE375}"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0FD0F96-0443-42AA-9353-A7EB5A30D407}" type="slidenum">
              <a:rPr lang="en-US" altLang="en-US"/>
              <a:pPr>
                <a:defRPr/>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878D5-9A9D-4271-B34D-1319C9C486E2}"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E937DAD-8BAB-4A6F-8BB4-CF7512C3B47B}"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30B35B8-00F1-4C56-8DBF-2F96E93BC457}"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A3AAE60-5B86-45D5-9920-5E5B41F56015}"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845891D-06A7-42FF-8A92-DE82C380B62F}"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EA63CF1-AFCF-4AFB-9BA8-92630D431A1F}"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B5351F9-3629-4F18-A421-8711FA8134CD}"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F1CDED4-771A-466C-A26F-E22229024A65}"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7877EFE-F36D-4EC4-8A4F-15C926A719A4}"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307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2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dirty="0"/>
          </a:p>
        </p:txBody>
      </p:sp>
      <p:sp>
        <p:nvSpPr>
          <p:cNvPr id="307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dirty="0"/>
          </a:p>
        </p:txBody>
      </p:sp>
      <p:sp>
        <p:nvSpPr>
          <p:cNvPr id="3072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B65E3549-145B-4F90-B049-036633D7D21A}" type="slidenum">
              <a:rPr lang="en-US" altLang="en-US"/>
              <a:pPr>
                <a:defRPr/>
              </a:pPr>
              <a:t>‹#›</a:t>
            </a:fld>
            <a:endParaRPr lang="en-US" altLang="en-US" dirty="0"/>
          </a:p>
        </p:txBody>
      </p:sp>
      <p:sp>
        <p:nvSpPr>
          <p:cNvPr id="3072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dirty="0"/>
          </a:p>
        </p:txBody>
      </p:sp>
      <p:sp>
        <p:nvSpPr>
          <p:cNvPr id="3072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34"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independentactuaries.com/"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www.independentactuaries.com/" TargetMode="External"/><Relationship Id="rId2" Type="http://schemas.openxmlformats.org/officeDocument/2006/relationships/notesSlide" Target="../notesSlides/notesSlide21.xml"/><Relationship Id="rId1" Type="http://schemas.openxmlformats.org/officeDocument/2006/relationships/slideLayout" Target="../slideLayouts/slideLayout12.xml"/><Relationship Id="rId5" Type="http://schemas.openxmlformats.org/officeDocument/2006/relationships/image" Target="../media/image1.jpeg"/><Relationship Id="rId4" Type="http://schemas.openxmlformats.org/officeDocument/2006/relationships/hyperlink" Target="mailto:KarenDunn@indact.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1524000"/>
            <a:ext cx="8229600" cy="838200"/>
          </a:xfrm>
        </p:spPr>
        <p:txBody>
          <a:bodyPr/>
          <a:lstStyle/>
          <a:p>
            <a:pPr eaLnBrk="1" hangingPunct="1"/>
            <a:r>
              <a:rPr lang="en-US" sz="3600" b="1" dirty="0">
                <a:solidFill>
                  <a:schemeClr val="accent4">
                    <a:lumMod val="65000"/>
                    <a:lumOff val="35000"/>
                  </a:schemeClr>
                </a:solidFill>
                <a:latin typeface="Calibri" pitchFamily="34" charset="0"/>
              </a:rPr>
              <a:t>Utilizing a DB Plan in Business Transitions</a:t>
            </a:r>
            <a:br>
              <a:rPr lang="en-US" sz="3600" b="1" dirty="0">
                <a:solidFill>
                  <a:schemeClr val="accent4">
                    <a:lumMod val="65000"/>
                    <a:lumOff val="35000"/>
                  </a:schemeClr>
                </a:solidFill>
                <a:latin typeface="Calibri" pitchFamily="34" charset="0"/>
              </a:rPr>
            </a:br>
            <a:br>
              <a:rPr lang="en-US" sz="2400" b="1" dirty="0">
                <a:solidFill>
                  <a:schemeClr val="accent4">
                    <a:lumMod val="65000"/>
                    <a:lumOff val="35000"/>
                  </a:schemeClr>
                </a:solidFill>
                <a:latin typeface="Calibri" pitchFamily="34" charset="0"/>
              </a:rPr>
            </a:br>
            <a:endParaRPr lang="en-US" sz="2400" b="1" dirty="0">
              <a:solidFill>
                <a:schemeClr val="accent4">
                  <a:lumMod val="65000"/>
                  <a:lumOff val="35000"/>
                </a:schemeClr>
              </a:solidFill>
              <a:latin typeface="Calibri" pitchFamily="34" charset="0"/>
            </a:endParaRPr>
          </a:p>
        </p:txBody>
      </p:sp>
      <p:sp>
        <p:nvSpPr>
          <p:cNvPr id="5123" name="Rectangle 3"/>
          <p:cNvSpPr>
            <a:spLocks noGrp="1" noChangeArrowheads="1"/>
          </p:cNvSpPr>
          <p:nvPr>
            <p:ph type="subTitle" idx="1"/>
          </p:nvPr>
        </p:nvSpPr>
        <p:spPr/>
        <p:txBody>
          <a:bodyPr/>
          <a:lstStyle/>
          <a:p>
            <a:pPr eaLnBrk="1" hangingPunct="1">
              <a:lnSpc>
                <a:spcPct val="80000"/>
              </a:lnSpc>
            </a:pPr>
            <a:r>
              <a:rPr lang="en-US" sz="2000" i="1" dirty="0">
                <a:latin typeface="Calibri" pitchFamily="34" charset="0"/>
              </a:rPr>
              <a:t>Prepared by Independent Actuaries, Inc.</a:t>
            </a:r>
          </a:p>
          <a:p>
            <a:pPr eaLnBrk="1" hangingPunct="1">
              <a:lnSpc>
                <a:spcPct val="80000"/>
              </a:lnSpc>
            </a:pPr>
            <a:r>
              <a:rPr lang="en-US" sz="2000" i="1" dirty="0">
                <a:latin typeface="Calibri" pitchFamily="34" charset="0"/>
              </a:rPr>
              <a:t>4500 Kruse Way, Suite 200</a:t>
            </a:r>
          </a:p>
          <a:p>
            <a:pPr eaLnBrk="1" hangingPunct="1">
              <a:lnSpc>
                <a:spcPct val="80000"/>
              </a:lnSpc>
            </a:pPr>
            <a:r>
              <a:rPr lang="en-US" sz="2000" i="1" dirty="0">
                <a:latin typeface="Calibri" pitchFamily="34" charset="0"/>
              </a:rPr>
              <a:t>Lake Oswego, OR 97035</a:t>
            </a:r>
          </a:p>
          <a:p>
            <a:pPr eaLnBrk="1" hangingPunct="1">
              <a:lnSpc>
                <a:spcPct val="80000"/>
              </a:lnSpc>
            </a:pPr>
            <a:endParaRPr lang="en-US" sz="2000" dirty="0">
              <a:latin typeface="Calibri" pitchFamily="34" charset="0"/>
            </a:endParaRPr>
          </a:p>
          <a:p>
            <a:pPr eaLnBrk="1" hangingPunct="1">
              <a:lnSpc>
                <a:spcPct val="80000"/>
              </a:lnSpc>
            </a:pPr>
            <a:endParaRPr lang="en-US" sz="2000" dirty="0">
              <a:latin typeface="Calibri" pitchFamily="34" charset="0"/>
            </a:endParaRPr>
          </a:p>
        </p:txBody>
      </p:sp>
      <p:sp>
        <p:nvSpPr>
          <p:cNvPr id="5124" name="Text Box 4"/>
          <p:cNvSpPr txBox="1">
            <a:spLocks noChangeArrowheads="1"/>
          </p:cNvSpPr>
          <p:nvPr/>
        </p:nvSpPr>
        <p:spPr bwMode="auto">
          <a:xfrm>
            <a:off x="457200" y="6400800"/>
            <a:ext cx="4419600" cy="274638"/>
          </a:xfrm>
          <a:prstGeom prst="rect">
            <a:avLst/>
          </a:prstGeom>
          <a:noFill/>
          <a:ln w="9525">
            <a:noFill/>
            <a:miter lim="800000"/>
            <a:headEnd/>
            <a:tailEnd/>
          </a:ln>
        </p:spPr>
        <p:txBody>
          <a:bodyPr>
            <a:spAutoFit/>
          </a:bodyPr>
          <a:lstStyle/>
          <a:p>
            <a:pPr>
              <a:spcBef>
                <a:spcPct val="50000"/>
              </a:spcBef>
            </a:pPr>
            <a:r>
              <a:rPr lang="en-US" sz="1200" dirty="0">
                <a:latin typeface="Calibri" pitchFamily="34" charset="0"/>
              </a:rPr>
              <a:t>Prepared by Independent Actuaries, Inc.</a:t>
            </a:r>
          </a:p>
        </p:txBody>
      </p:sp>
      <p:pic>
        <p:nvPicPr>
          <p:cNvPr id="7" name="Picture 6" descr="IAI_Icon.jpg"/>
          <p:cNvPicPr>
            <a:picLocks noChangeAspect="1"/>
          </p:cNvPicPr>
          <p:nvPr/>
        </p:nvPicPr>
        <p:blipFill>
          <a:blip r:embed="rId3" cstate="print"/>
          <a:stretch>
            <a:fillRect/>
          </a:stretch>
        </p:blipFill>
        <p:spPr>
          <a:xfrm>
            <a:off x="7772400" y="5715000"/>
            <a:ext cx="941832" cy="779628"/>
          </a:xfrm>
          <a:prstGeom prst="rect">
            <a:avLst/>
          </a:prstGeom>
        </p:spPr>
      </p:pic>
      <p:sp>
        <p:nvSpPr>
          <p:cNvPr id="4" name="Slide Number Placeholder 3"/>
          <p:cNvSpPr>
            <a:spLocks noGrp="1"/>
          </p:cNvSpPr>
          <p:nvPr>
            <p:ph type="sldNum" sz="quarter" idx="12"/>
          </p:nvPr>
        </p:nvSpPr>
        <p:spPr/>
        <p:txBody>
          <a:bodyPr/>
          <a:lstStyle/>
          <a:p>
            <a:pPr>
              <a:defRPr/>
            </a:pPr>
            <a:fld id="{A076B7F6-0FBC-4C7C-A116-FBA1EC02ABC4}" type="slidenum">
              <a:rPr lang="en-US" altLang="en-US" smtClean="0"/>
              <a:pPr>
                <a:defRPr/>
              </a:pPr>
              <a:t>1</a:t>
            </a:fld>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defTabSz="457200">
              <a:lnSpc>
                <a:spcPct val="98000"/>
              </a:lnSpc>
              <a:tabLst>
                <a:tab pos="723900" algn="l"/>
                <a:tab pos="1447800" algn="l"/>
                <a:tab pos="2171700" algn="l"/>
                <a:tab pos="2895600" algn="l"/>
                <a:tab pos="3619500" algn="l"/>
                <a:tab pos="4343400" algn="l"/>
                <a:tab pos="5067300" algn="l"/>
                <a:tab pos="5791200" algn="l"/>
                <a:tab pos="6515100" algn="l"/>
              </a:tabLst>
            </a:pPr>
            <a:r>
              <a:rPr lang="en-US" sz="3200" b="1" dirty="0">
                <a:solidFill>
                  <a:schemeClr val="accent4">
                    <a:lumMod val="65000"/>
                    <a:lumOff val="35000"/>
                  </a:schemeClr>
                </a:solidFill>
                <a:latin typeface="Calibri" pitchFamily="34" charset="0"/>
              </a:rPr>
              <a:t>Utilizing a DB Plan in a Business Asset Sale</a:t>
            </a:r>
          </a:p>
        </p:txBody>
      </p:sp>
      <p:sp>
        <p:nvSpPr>
          <p:cNvPr id="6147" name="Rectangle 3"/>
          <p:cNvSpPr>
            <a:spLocks noGrp="1" noChangeArrowheads="1"/>
          </p:cNvSpPr>
          <p:nvPr>
            <p:ph type="body" sz="half" idx="1"/>
          </p:nvPr>
        </p:nvSpPr>
        <p:spPr>
          <a:xfrm>
            <a:off x="457200" y="1066800"/>
            <a:ext cx="8153400" cy="4530725"/>
          </a:xfrm>
        </p:spPr>
        <p:txBody>
          <a:bodyPr/>
          <a:lstStyle/>
          <a:p>
            <a:pPr>
              <a:lnSpc>
                <a:spcPct val="90000"/>
              </a:lnSpc>
            </a:pPr>
            <a:endParaRPr lang="en-US" sz="2400" dirty="0">
              <a:latin typeface="Calibri" panose="020F0502020204030204" pitchFamily="34" charset="0"/>
            </a:endParaRPr>
          </a:p>
          <a:p>
            <a:pPr>
              <a:lnSpc>
                <a:spcPct val="90000"/>
              </a:lnSpc>
            </a:pPr>
            <a:r>
              <a:rPr lang="en-US" sz="2800" dirty="0">
                <a:latin typeface="Calibri" panose="020F0502020204030204" pitchFamily="34" charset="0"/>
              </a:rPr>
              <a:t>Owner retains “old” company</a:t>
            </a:r>
          </a:p>
          <a:p>
            <a:pPr marL="0" indent="0">
              <a:lnSpc>
                <a:spcPct val="90000"/>
              </a:lnSpc>
              <a:buNone/>
            </a:pPr>
            <a:endParaRPr lang="en-US" sz="2800" dirty="0">
              <a:latin typeface="Calibri" panose="020F0502020204030204" pitchFamily="34" charset="0"/>
            </a:endParaRPr>
          </a:p>
          <a:p>
            <a:pPr>
              <a:lnSpc>
                <a:spcPct val="90000"/>
              </a:lnSpc>
            </a:pPr>
            <a:r>
              <a:rPr lang="en-US" sz="2800" dirty="0">
                <a:latin typeface="Calibri" panose="020F0502020204030204" pitchFamily="34" charset="0"/>
              </a:rPr>
              <a:t>Sells assets to “new” company</a:t>
            </a:r>
          </a:p>
          <a:p>
            <a:pPr marL="0" indent="0">
              <a:lnSpc>
                <a:spcPct val="90000"/>
              </a:lnSpc>
              <a:buNone/>
            </a:pPr>
            <a:endParaRPr lang="en-US" sz="2800" dirty="0">
              <a:latin typeface="Calibri" panose="020F0502020204030204" pitchFamily="34" charset="0"/>
            </a:endParaRPr>
          </a:p>
          <a:p>
            <a:pPr>
              <a:lnSpc>
                <a:spcPct val="90000"/>
              </a:lnSpc>
            </a:pPr>
            <a:r>
              <a:rPr lang="en-US" sz="2800" dirty="0">
                <a:latin typeface="Calibri" panose="020F0502020204030204" pitchFamily="34" charset="0"/>
              </a:rPr>
              <a:t>Employees go with new company</a:t>
            </a:r>
          </a:p>
          <a:p>
            <a:pPr marL="0" indent="0">
              <a:lnSpc>
                <a:spcPct val="90000"/>
              </a:lnSpc>
              <a:buNone/>
            </a:pPr>
            <a:endParaRPr lang="en-US" sz="2800" dirty="0">
              <a:latin typeface="Calibri" panose="020F0502020204030204" pitchFamily="34" charset="0"/>
            </a:endParaRPr>
          </a:p>
          <a:p>
            <a:pPr>
              <a:lnSpc>
                <a:spcPct val="90000"/>
              </a:lnSpc>
            </a:pPr>
            <a:r>
              <a:rPr lang="en-US" sz="2800" dirty="0">
                <a:latin typeface="Calibri" panose="020F0502020204030204" pitchFamily="34" charset="0"/>
              </a:rPr>
              <a:t>Works best if sale proceeds are made in installments</a:t>
            </a:r>
            <a:endParaRPr lang="en-US" sz="2800" dirty="0"/>
          </a:p>
          <a:p>
            <a:pPr marL="0" indent="0">
              <a:lnSpc>
                <a:spcPct val="90000"/>
              </a:lnSpc>
              <a:buNone/>
            </a:pPr>
            <a:endParaRPr lang="en-US" sz="2800" dirty="0"/>
          </a:p>
          <a:p>
            <a:pPr>
              <a:lnSpc>
                <a:spcPct val="90000"/>
              </a:lnSpc>
            </a:pPr>
            <a:endParaRPr lang="en-US" sz="2400" dirty="0">
              <a:solidFill>
                <a:srgbClr val="000000"/>
              </a:solidFill>
            </a:endParaRPr>
          </a:p>
          <a:p>
            <a:pPr marL="671512" lvl="2" indent="0" eaLnBrk="1" hangingPunct="1">
              <a:lnSpc>
                <a:spcPct val="90000"/>
              </a:lnSpc>
              <a:buNone/>
            </a:pPr>
            <a:endParaRPr lang="en-US" sz="1800" dirty="0">
              <a:latin typeface="Calibri" pitchFamily="34" charset="0"/>
              <a:sym typeface="Wingdings" pitchFamily="2" charset="2"/>
            </a:endParaRPr>
          </a:p>
          <a:p>
            <a:pPr lvl="1" eaLnBrk="1" hangingPunct="1">
              <a:lnSpc>
                <a:spcPct val="90000"/>
              </a:lnSpc>
              <a:buNone/>
            </a:pPr>
            <a:endParaRPr lang="en-US" sz="22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pic>
        <p:nvPicPr>
          <p:cNvPr id="7" name="Picture 6" descr="IAI_Icon.jpg"/>
          <p:cNvPicPr>
            <a:picLocks noChangeAspect="1"/>
          </p:cNvPicPr>
          <p:nvPr/>
        </p:nvPicPr>
        <p:blipFill>
          <a:blip r:embed="rId3" cstate="print"/>
          <a:stretch>
            <a:fillRect/>
          </a:stretch>
        </p:blipFill>
        <p:spPr>
          <a:xfrm>
            <a:off x="7772400" y="5715000"/>
            <a:ext cx="941832" cy="779626"/>
          </a:xfrm>
          <a:prstGeom prst="rect">
            <a:avLst/>
          </a:prstGeom>
        </p:spPr>
      </p:pic>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10</a:t>
            </a:fld>
            <a:endParaRPr lang="en-US" altLang="en-US" dirty="0"/>
          </a:p>
        </p:txBody>
      </p:sp>
    </p:spTree>
    <p:extLst>
      <p:ext uri="{BB962C8B-B14F-4D97-AF65-F5344CB8AC3E}">
        <p14:creationId xmlns:p14="http://schemas.microsoft.com/office/powerpoint/2010/main" val="2004424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defTabSz="457200">
              <a:lnSpc>
                <a:spcPct val="98000"/>
              </a:lnSpc>
              <a:tabLst>
                <a:tab pos="723900" algn="l"/>
                <a:tab pos="1447800" algn="l"/>
                <a:tab pos="2171700" algn="l"/>
                <a:tab pos="2895600" algn="l"/>
                <a:tab pos="3619500" algn="l"/>
                <a:tab pos="4343400" algn="l"/>
                <a:tab pos="5067300" algn="l"/>
                <a:tab pos="5791200" algn="l"/>
                <a:tab pos="6515100" algn="l"/>
              </a:tabLst>
            </a:pPr>
            <a:r>
              <a:rPr lang="en-US" sz="3200" b="1" dirty="0">
                <a:solidFill>
                  <a:schemeClr val="accent4">
                    <a:lumMod val="65000"/>
                    <a:lumOff val="35000"/>
                  </a:schemeClr>
                </a:solidFill>
                <a:latin typeface="Calibri" pitchFamily="34" charset="0"/>
              </a:rPr>
              <a:t>Utilizing a DB Plan in an Business Asset Sale</a:t>
            </a:r>
            <a:br>
              <a:rPr lang="en-US" sz="3200" b="1" dirty="0">
                <a:solidFill>
                  <a:schemeClr val="accent4">
                    <a:lumMod val="65000"/>
                    <a:lumOff val="35000"/>
                  </a:schemeClr>
                </a:solidFill>
                <a:latin typeface="Calibri" pitchFamily="34" charset="0"/>
              </a:rPr>
            </a:br>
            <a:br>
              <a:rPr lang="en-US" sz="3200" b="1" dirty="0">
                <a:solidFill>
                  <a:schemeClr val="accent4">
                    <a:lumMod val="65000"/>
                    <a:lumOff val="35000"/>
                  </a:schemeClr>
                </a:solidFill>
                <a:latin typeface="Calibri" pitchFamily="34" charset="0"/>
              </a:rPr>
            </a:br>
            <a:endParaRPr lang="en-US" sz="3200" b="1" dirty="0">
              <a:solidFill>
                <a:schemeClr val="accent4">
                  <a:lumMod val="65000"/>
                  <a:lumOff val="35000"/>
                </a:schemeClr>
              </a:solidFill>
              <a:latin typeface="Calibri" pitchFamily="34" charset="0"/>
            </a:endParaRPr>
          </a:p>
        </p:txBody>
      </p:sp>
      <p:sp>
        <p:nvSpPr>
          <p:cNvPr id="6147" name="Rectangle 3"/>
          <p:cNvSpPr>
            <a:spLocks noGrp="1" noChangeArrowheads="1"/>
          </p:cNvSpPr>
          <p:nvPr>
            <p:ph type="body" sz="half" idx="1"/>
          </p:nvPr>
        </p:nvSpPr>
        <p:spPr>
          <a:xfrm>
            <a:off x="457200" y="1066800"/>
            <a:ext cx="8153400" cy="4530725"/>
          </a:xfrm>
        </p:spPr>
        <p:txBody>
          <a:bodyPr/>
          <a:lstStyle/>
          <a:p>
            <a:pPr>
              <a:lnSpc>
                <a:spcPct val="90000"/>
              </a:lnSpc>
            </a:pPr>
            <a:endParaRPr lang="en-US" sz="2400" dirty="0">
              <a:latin typeface="Calibri" panose="020F0502020204030204" pitchFamily="34" charset="0"/>
            </a:endParaRPr>
          </a:p>
          <a:p>
            <a:pPr>
              <a:lnSpc>
                <a:spcPct val="90000"/>
              </a:lnSpc>
            </a:pPr>
            <a:r>
              <a:rPr lang="en-US" sz="2800" dirty="0">
                <a:latin typeface="Calibri" panose="020F0502020204030204" pitchFamily="34" charset="0"/>
              </a:rPr>
              <a:t>Old company retains existing DB plan or sets up a new one</a:t>
            </a:r>
          </a:p>
          <a:p>
            <a:pPr marL="0" indent="0">
              <a:lnSpc>
                <a:spcPct val="90000"/>
              </a:lnSpc>
              <a:buNone/>
            </a:pPr>
            <a:endParaRPr lang="en-US" sz="2800" dirty="0">
              <a:latin typeface="Calibri" panose="020F0502020204030204" pitchFamily="34" charset="0"/>
            </a:endParaRPr>
          </a:p>
          <a:p>
            <a:pPr>
              <a:lnSpc>
                <a:spcPct val="90000"/>
              </a:lnSpc>
            </a:pPr>
            <a:r>
              <a:rPr lang="en-US" sz="2800" dirty="0">
                <a:latin typeface="Calibri" panose="020F0502020204030204" pitchFamily="34" charset="0"/>
              </a:rPr>
              <a:t>Sale proceeds are all or partially deducted as pension plan contributions</a:t>
            </a:r>
          </a:p>
          <a:p>
            <a:pPr marL="0" indent="0">
              <a:lnSpc>
                <a:spcPct val="90000"/>
              </a:lnSpc>
              <a:buNone/>
            </a:pPr>
            <a:endParaRPr lang="en-US" sz="2800" dirty="0">
              <a:latin typeface="Calibri" panose="020F0502020204030204" pitchFamily="34" charset="0"/>
            </a:endParaRPr>
          </a:p>
          <a:p>
            <a:pPr>
              <a:lnSpc>
                <a:spcPct val="90000"/>
              </a:lnSpc>
            </a:pPr>
            <a:r>
              <a:rPr lang="en-US" sz="2800" dirty="0">
                <a:latin typeface="Calibri" panose="020F0502020204030204" pitchFamily="34" charset="0"/>
              </a:rPr>
              <a:t>May be able to “front load” the contributions, but may require the plan continue for a period with no contributions</a:t>
            </a:r>
          </a:p>
          <a:p>
            <a:pPr marL="0" indent="0">
              <a:lnSpc>
                <a:spcPct val="90000"/>
              </a:lnSpc>
              <a:buNone/>
            </a:pPr>
            <a:endParaRPr lang="en-US" sz="2400" dirty="0"/>
          </a:p>
          <a:p>
            <a:pPr>
              <a:lnSpc>
                <a:spcPct val="90000"/>
              </a:lnSpc>
            </a:pPr>
            <a:endParaRPr lang="en-US" sz="2400" dirty="0"/>
          </a:p>
          <a:p>
            <a:pPr>
              <a:lnSpc>
                <a:spcPct val="90000"/>
              </a:lnSpc>
            </a:pPr>
            <a:endParaRPr lang="en-US" sz="2400" dirty="0">
              <a:solidFill>
                <a:srgbClr val="000000"/>
              </a:solidFill>
            </a:endParaRPr>
          </a:p>
          <a:p>
            <a:pPr marL="671512" lvl="2" indent="0" eaLnBrk="1" hangingPunct="1">
              <a:lnSpc>
                <a:spcPct val="90000"/>
              </a:lnSpc>
              <a:buNone/>
            </a:pPr>
            <a:endParaRPr lang="en-US" sz="1800" dirty="0">
              <a:latin typeface="Calibri" pitchFamily="34" charset="0"/>
              <a:sym typeface="Wingdings" pitchFamily="2" charset="2"/>
            </a:endParaRPr>
          </a:p>
          <a:p>
            <a:pPr lvl="1" eaLnBrk="1" hangingPunct="1">
              <a:lnSpc>
                <a:spcPct val="90000"/>
              </a:lnSpc>
              <a:buNone/>
            </a:pPr>
            <a:endParaRPr lang="en-US" sz="22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pic>
        <p:nvPicPr>
          <p:cNvPr id="7" name="Picture 6" descr="IAI_Icon.jpg"/>
          <p:cNvPicPr>
            <a:picLocks noChangeAspect="1"/>
          </p:cNvPicPr>
          <p:nvPr/>
        </p:nvPicPr>
        <p:blipFill>
          <a:blip r:embed="rId3" cstate="print"/>
          <a:stretch>
            <a:fillRect/>
          </a:stretch>
        </p:blipFill>
        <p:spPr>
          <a:xfrm>
            <a:off x="7772400" y="5715000"/>
            <a:ext cx="941832" cy="779626"/>
          </a:xfrm>
          <a:prstGeom prst="rect">
            <a:avLst/>
          </a:prstGeom>
        </p:spPr>
      </p:pic>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11</a:t>
            </a:fld>
            <a:endParaRPr lang="en-US" altLang="en-US" dirty="0"/>
          </a:p>
        </p:txBody>
      </p:sp>
    </p:spTree>
    <p:extLst>
      <p:ext uri="{BB962C8B-B14F-4D97-AF65-F5344CB8AC3E}">
        <p14:creationId xmlns:p14="http://schemas.microsoft.com/office/powerpoint/2010/main" val="75936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defTabSz="457200">
              <a:lnSpc>
                <a:spcPct val="98000"/>
              </a:lnSpc>
              <a:tabLst>
                <a:tab pos="723900" algn="l"/>
                <a:tab pos="1447800" algn="l"/>
                <a:tab pos="2171700" algn="l"/>
                <a:tab pos="2895600" algn="l"/>
                <a:tab pos="3619500" algn="l"/>
                <a:tab pos="4343400" algn="l"/>
                <a:tab pos="5067300" algn="l"/>
                <a:tab pos="5791200" algn="l"/>
                <a:tab pos="6515100" algn="l"/>
              </a:tabLst>
            </a:pPr>
            <a:r>
              <a:rPr lang="en-US" sz="3200" b="1" dirty="0">
                <a:solidFill>
                  <a:schemeClr val="accent4">
                    <a:lumMod val="65000"/>
                    <a:lumOff val="35000"/>
                  </a:schemeClr>
                </a:solidFill>
                <a:latin typeface="Calibri" pitchFamily="34" charset="0"/>
              </a:rPr>
              <a:t>Case Study #1</a:t>
            </a:r>
          </a:p>
        </p:txBody>
      </p:sp>
      <p:sp>
        <p:nvSpPr>
          <p:cNvPr id="6147" name="Rectangle 3"/>
          <p:cNvSpPr>
            <a:spLocks noGrp="1" noChangeArrowheads="1"/>
          </p:cNvSpPr>
          <p:nvPr>
            <p:ph type="body" sz="half" idx="1"/>
          </p:nvPr>
        </p:nvSpPr>
        <p:spPr>
          <a:xfrm>
            <a:off x="457200" y="1066800"/>
            <a:ext cx="8153400" cy="4530725"/>
          </a:xfrm>
        </p:spPr>
        <p:txBody>
          <a:bodyPr/>
          <a:lstStyle/>
          <a:p>
            <a:pPr>
              <a:lnSpc>
                <a:spcPct val="90000"/>
              </a:lnSpc>
            </a:pPr>
            <a:r>
              <a:rPr lang="en-US" sz="2800" dirty="0">
                <a:latin typeface="Calibri" panose="020F0502020204030204" pitchFamily="34" charset="0"/>
              </a:rPr>
              <a:t>Joe Owner owns an S corp.</a:t>
            </a:r>
          </a:p>
          <a:p>
            <a:pPr>
              <a:lnSpc>
                <a:spcPct val="90000"/>
              </a:lnSpc>
            </a:pPr>
            <a:endParaRPr lang="en-US" sz="2800" dirty="0">
              <a:latin typeface="Calibri" panose="020F0502020204030204" pitchFamily="34" charset="0"/>
            </a:endParaRPr>
          </a:p>
          <a:p>
            <a:pPr>
              <a:lnSpc>
                <a:spcPct val="90000"/>
              </a:lnSpc>
            </a:pPr>
            <a:r>
              <a:rPr lang="en-US" sz="2800" dirty="0">
                <a:latin typeface="Calibri" panose="020F0502020204030204" pitchFamily="34" charset="0"/>
              </a:rPr>
              <a:t>Joe is the only employee</a:t>
            </a:r>
          </a:p>
          <a:p>
            <a:pPr>
              <a:lnSpc>
                <a:spcPct val="90000"/>
              </a:lnSpc>
            </a:pPr>
            <a:endParaRPr lang="en-US" sz="2800" dirty="0">
              <a:latin typeface="Calibri" panose="020F0502020204030204" pitchFamily="34" charset="0"/>
            </a:endParaRPr>
          </a:p>
          <a:p>
            <a:pPr>
              <a:lnSpc>
                <a:spcPct val="90000"/>
              </a:lnSpc>
            </a:pPr>
            <a:r>
              <a:rPr lang="en-US" sz="2800" dirty="0">
                <a:latin typeface="Calibri" panose="020F0502020204030204" pitchFamily="34" charset="0"/>
              </a:rPr>
              <a:t>He is age 54 in 2015</a:t>
            </a:r>
          </a:p>
          <a:p>
            <a:pPr>
              <a:lnSpc>
                <a:spcPct val="90000"/>
              </a:lnSpc>
            </a:pPr>
            <a:endParaRPr lang="en-US" sz="2800" dirty="0">
              <a:latin typeface="Calibri" panose="020F0502020204030204" pitchFamily="34" charset="0"/>
            </a:endParaRPr>
          </a:p>
          <a:p>
            <a:pPr>
              <a:lnSpc>
                <a:spcPct val="90000"/>
              </a:lnSpc>
            </a:pPr>
            <a:r>
              <a:rPr lang="en-US" sz="2800" dirty="0">
                <a:latin typeface="Calibri" panose="020F0502020204030204" pitchFamily="34" charset="0"/>
              </a:rPr>
              <a:t>His compensation is $200,000 / year</a:t>
            </a:r>
          </a:p>
          <a:p>
            <a:pPr>
              <a:lnSpc>
                <a:spcPct val="90000"/>
              </a:lnSpc>
            </a:pPr>
            <a:endParaRPr lang="en-US" sz="2800" dirty="0">
              <a:latin typeface="Calibri" panose="020F0502020204030204" pitchFamily="34" charset="0"/>
            </a:endParaRPr>
          </a:p>
          <a:p>
            <a:pPr>
              <a:lnSpc>
                <a:spcPct val="90000"/>
              </a:lnSpc>
            </a:pPr>
            <a:r>
              <a:rPr lang="en-US" sz="2800" dirty="0">
                <a:latin typeface="Calibri" panose="020F0502020204030204" pitchFamily="34" charset="0"/>
              </a:rPr>
              <a:t>He has had a DC plan and has been making the maximum contributions</a:t>
            </a:r>
            <a:endParaRPr lang="en-US" sz="2800" dirty="0"/>
          </a:p>
          <a:p>
            <a:pPr marL="0" indent="0">
              <a:lnSpc>
                <a:spcPct val="90000"/>
              </a:lnSpc>
              <a:buNone/>
            </a:pPr>
            <a:endParaRPr lang="en-US" sz="2400" dirty="0"/>
          </a:p>
          <a:p>
            <a:pPr>
              <a:lnSpc>
                <a:spcPct val="90000"/>
              </a:lnSpc>
            </a:pPr>
            <a:endParaRPr lang="en-US" sz="2400" dirty="0"/>
          </a:p>
          <a:p>
            <a:pPr>
              <a:lnSpc>
                <a:spcPct val="90000"/>
              </a:lnSpc>
            </a:pPr>
            <a:endParaRPr lang="en-US" sz="2400" dirty="0">
              <a:solidFill>
                <a:srgbClr val="000000"/>
              </a:solidFill>
            </a:endParaRPr>
          </a:p>
          <a:p>
            <a:pPr marL="671512" lvl="2" indent="0" eaLnBrk="1" hangingPunct="1">
              <a:lnSpc>
                <a:spcPct val="90000"/>
              </a:lnSpc>
              <a:buNone/>
            </a:pPr>
            <a:endParaRPr lang="en-US" sz="1800" dirty="0">
              <a:latin typeface="Calibri" pitchFamily="34" charset="0"/>
              <a:sym typeface="Wingdings" pitchFamily="2" charset="2"/>
            </a:endParaRPr>
          </a:p>
          <a:p>
            <a:pPr lvl="1" eaLnBrk="1" hangingPunct="1">
              <a:lnSpc>
                <a:spcPct val="90000"/>
              </a:lnSpc>
              <a:buNone/>
            </a:pPr>
            <a:endParaRPr lang="en-US" sz="22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pic>
        <p:nvPicPr>
          <p:cNvPr id="7" name="Picture 6" descr="IAI_Icon.jpg"/>
          <p:cNvPicPr>
            <a:picLocks noChangeAspect="1"/>
          </p:cNvPicPr>
          <p:nvPr/>
        </p:nvPicPr>
        <p:blipFill>
          <a:blip r:embed="rId3" cstate="print"/>
          <a:stretch>
            <a:fillRect/>
          </a:stretch>
        </p:blipFill>
        <p:spPr>
          <a:xfrm>
            <a:off x="7772400" y="5715000"/>
            <a:ext cx="941832" cy="779626"/>
          </a:xfrm>
          <a:prstGeom prst="rect">
            <a:avLst/>
          </a:prstGeom>
        </p:spPr>
      </p:pic>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12</a:t>
            </a:fld>
            <a:endParaRPr lang="en-US" altLang="en-US" dirty="0"/>
          </a:p>
        </p:txBody>
      </p:sp>
    </p:spTree>
    <p:extLst>
      <p:ext uri="{BB962C8B-B14F-4D97-AF65-F5344CB8AC3E}">
        <p14:creationId xmlns:p14="http://schemas.microsoft.com/office/powerpoint/2010/main" val="3142822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defTabSz="457200">
              <a:lnSpc>
                <a:spcPct val="98000"/>
              </a:lnSpc>
              <a:tabLst>
                <a:tab pos="723900" algn="l"/>
                <a:tab pos="1447800" algn="l"/>
                <a:tab pos="2171700" algn="l"/>
                <a:tab pos="2895600" algn="l"/>
                <a:tab pos="3619500" algn="l"/>
                <a:tab pos="4343400" algn="l"/>
                <a:tab pos="5067300" algn="l"/>
                <a:tab pos="5791200" algn="l"/>
                <a:tab pos="6515100" algn="l"/>
              </a:tabLst>
            </a:pPr>
            <a:r>
              <a:rPr lang="en-US" sz="3200" b="1" dirty="0">
                <a:solidFill>
                  <a:schemeClr val="accent4">
                    <a:lumMod val="65000"/>
                    <a:lumOff val="35000"/>
                  </a:schemeClr>
                </a:solidFill>
                <a:latin typeface="Calibri" pitchFamily="34" charset="0"/>
              </a:rPr>
              <a:t>Case Study #1</a:t>
            </a:r>
          </a:p>
        </p:txBody>
      </p:sp>
      <p:sp>
        <p:nvSpPr>
          <p:cNvPr id="6147" name="Rectangle 3"/>
          <p:cNvSpPr>
            <a:spLocks noGrp="1" noChangeArrowheads="1"/>
          </p:cNvSpPr>
          <p:nvPr>
            <p:ph type="body" sz="half" idx="1"/>
          </p:nvPr>
        </p:nvSpPr>
        <p:spPr>
          <a:xfrm>
            <a:off x="457200" y="1066800"/>
            <a:ext cx="8153400" cy="4530725"/>
          </a:xfrm>
        </p:spPr>
        <p:txBody>
          <a:bodyPr/>
          <a:lstStyle/>
          <a:p>
            <a:pPr>
              <a:lnSpc>
                <a:spcPct val="90000"/>
              </a:lnSpc>
            </a:pPr>
            <a:r>
              <a:rPr lang="en-US" sz="2800" dirty="0">
                <a:latin typeface="Calibri" panose="020F0502020204030204" pitchFamily="34" charset="0"/>
              </a:rPr>
              <a:t>In 2015 he sets up a DB plan</a:t>
            </a:r>
          </a:p>
          <a:p>
            <a:pPr marL="0" indent="0">
              <a:lnSpc>
                <a:spcPct val="90000"/>
              </a:lnSpc>
              <a:buNone/>
            </a:pPr>
            <a:endParaRPr lang="en-US" sz="2800" dirty="0">
              <a:latin typeface="Calibri" panose="020F0502020204030204" pitchFamily="34" charset="0"/>
            </a:endParaRPr>
          </a:p>
          <a:p>
            <a:pPr>
              <a:lnSpc>
                <a:spcPct val="90000"/>
              </a:lnSpc>
            </a:pPr>
            <a:r>
              <a:rPr lang="en-US" sz="2800" dirty="0">
                <a:latin typeface="Calibri" panose="020F0502020204030204" pitchFamily="34" charset="0"/>
              </a:rPr>
              <a:t>In 2018 he sells the business (asset sale) for annual payments of $250,000 for three years</a:t>
            </a:r>
          </a:p>
          <a:p>
            <a:pPr marL="0" indent="0">
              <a:lnSpc>
                <a:spcPct val="90000"/>
              </a:lnSpc>
              <a:buNone/>
            </a:pPr>
            <a:endParaRPr lang="en-US" sz="2800" dirty="0">
              <a:latin typeface="Calibri" panose="020F0502020204030204" pitchFamily="34" charset="0"/>
            </a:endParaRPr>
          </a:p>
          <a:p>
            <a:pPr>
              <a:lnSpc>
                <a:spcPct val="90000"/>
              </a:lnSpc>
            </a:pPr>
            <a:r>
              <a:rPr lang="en-US" sz="2800" dirty="0">
                <a:latin typeface="Calibri" panose="020F0502020204030204" pitchFamily="34" charset="0"/>
              </a:rPr>
              <a:t>In 2022 he terminates the plan and rolls a lump sum benefit of approximately $2,000,000 into an IRA</a:t>
            </a:r>
          </a:p>
          <a:p>
            <a:pPr marL="0" indent="0">
              <a:lnSpc>
                <a:spcPct val="90000"/>
              </a:lnSpc>
              <a:buNone/>
            </a:pPr>
            <a:endParaRPr lang="en-US" sz="2800" dirty="0">
              <a:latin typeface="Calibri" panose="020F0502020204030204" pitchFamily="34" charset="0"/>
            </a:endParaRPr>
          </a:p>
          <a:p>
            <a:pPr>
              <a:lnSpc>
                <a:spcPct val="90000"/>
              </a:lnSpc>
            </a:pPr>
            <a:r>
              <a:rPr lang="en-US" sz="2800" dirty="0">
                <a:latin typeface="Calibri" panose="020F0502020204030204" pitchFamily="34" charset="0"/>
              </a:rPr>
              <a:t>Annual contribution amounts are summarized on the next page</a:t>
            </a:r>
          </a:p>
          <a:p>
            <a:pPr marL="0" indent="0">
              <a:lnSpc>
                <a:spcPct val="90000"/>
              </a:lnSpc>
              <a:buNone/>
            </a:pPr>
            <a:endParaRPr lang="en-US" sz="2400" dirty="0"/>
          </a:p>
          <a:p>
            <a:pPr marL="0" indent="0">
              <a:lnSpc>
                <a:spcPct val="90000"/>
              </a:lnSpc>
              <a:buNone/>
            </a:pPr>
            <a:endParaRPr lang="en-US" sz="2400" dirty="0"/>
          </a:p>
          <a:p>
            <a:pPr>
              <a:lnSpc>
                <a:spcPct val="90000"/>
              </a:lnSpc>
            </a:pPr>
            <a:endParaRPr lang="en-US" sz="2400" dirty="0"/>
          </a:p>
          <a:p>
            <a:pPr>
              <a:lnSpc>
                <a:spcPct val="90000"/>
              </a:lnSpc>
            </a:pPr>
            <a:endParaRPr lang="en-US" sz="2400" dirty="0">
              <a:solidFill>
                <a:srgbClr val="000000"/>
              </a:solidFill>
            </a:endParaRPr>
          </a:p>
          <a:p>
            <a:pPr marL="671512" lvl="2" indent="0" eaLnBrk="1" hangingPunct="1">
              <a:lnSpc>
                <a:spcPct val="90000"/>
              </a:lnSpc>
              <a:buNone/>
            </a:pPr>
            <a:endParaRPr lang="en-US" sz="1800" dirty="0">
              <a:latin typeface="Calibri" pitchFamily="34" charset="0"/>
              <a:sym typeface="Wingdings" pitchFamily="2" charset="2"/>
            </a:endParaRPr>
          </a:p>
          <a:p>
            <a:pPr lvl="1" eaLnBrk="1" hangingPunct="1">
              <a:lnSpc>
                <a:spcPct val="90000"/>
              </a:lnSpc>
              <a:buNone/>
            </a:pPr>
            <a:endParaRPr lang="en-US" sz="22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pic>
        <p:nvPicPr>
          <p:cNvPr id="7" name="Picture 6" descr="IAI_Icon.jpg"/>
          <p:cNvPicPr>
            <a:picLocks noChangeAspect="1"/>
          </p:cNvPicPr>
          <p:nvPr/>
        </p:nvPicPr>
        <p:blipFill>
          <a:blip r:embed="rId3" cstate="print"/>
          <a:stretch>
            <a:fillRect/>
          </a:stretch>
        </p:blipFill>
        <p:spPr>
          <a:xfrm>
            <a:off x="7772400" y="5715000"/>
            <a:ext cx="941832" cy="779626"/>
          </a:xfrm>
          <a:prstGeom prst="rect">
            <a:avLst/>
          </a:prstGeom>
        </p:spPr>
      </p:pic>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13</a:t>
            </a:fld>
            <a:endParaRPr lang="en-US" altLang="en-US" dirty="0"/>
          </a:p>
        </p:txBody>
      </p:sp>
    </p:spTree>
    <p:extLst>
      <p:ext uri="{BB962C8B-B14F-4D97-AF65-F5344CB8AC3E}">
        <p14:creationId xmlns:p14="http://schemas.microsoft.com/office/powerpoint/2010/main" val="3651647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3"/>
          <p:cNvSpPr txBox="1">
            <a:spLocks noChangeArrowheads="1"/>
          </p:cNvSpPr>
          <p:nvPr/>
        </p:nvSpPr>
        <p:spPr bwMode="auto">
          <a:xfrm>
            <a:off x="457200" y="301625"/>
            <a:ext cx="8077200" cy="852488"/>
          </a:xfrm>
          <a:prstGeom prst="rect">
            <a:avLst/>
          </a:prstGeom>
          <a:noFill/>
          <a:ln w="9360">
            <a:noFill/>
            <a:miter lim="800000"/>
            <a:headEnd/>
            <a:tailEnd/>
          </a:ln>
        </p:spPr>
        <p:txBody>
          <a:bodyPr lIns="90000" tIns="57096" rIns="90000" bIns="45000"/>
          <a:lstStyle/>
          <a:p>
            <a:pPr defTabSz="457200" hangingPunct="0">
              <a:lnSpc>
                <a:spcPct val="98000"/>
              </a:lnSpc>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Lst>
            </a:pPr>
            <a:r>
              <a:rPr lang="en-US" sz="3200" b="1" dirty="0">
                <a:solidFill>
                  <a:schemeClr val="accent4">
                    <a:lumMod val="65000"/>
                    <a:lumOff val="35000"/>
                  </a:schemeClr>
                </a:solidFill>
                <a:latin typeface="Calibri" pitchFamily="34" charset="0"/>
                <a:ea typeface="+mj-ea"/>
                <a:cs typeface="+mj-cs"/>
              </a:rPr>
              <a:t>Case Study #1</a:t>
            </a:r>
          </a:p>
        </p:txBody>
      </p:sp>
      <p:pic>
        <p:nvPicPr>
          <p:cNvPr id="5" name="Picture 4" descr="IAI_Icon.jpg"/>
          <p:cNvPicPr>
            <a:picLocks noChangeAspect="1"/>
          </p:cNvPicPr>
          <p:nvPr/>
        </p:nvPicPr>
        <p:blipFill>
          <a:blip r:embed="rId3" cstate="print"/>
          <a:stretch>
            <a:fillRect/>
          </a:stretch>
        </p:blipFill>
        <p:spPr>
          <a:xfrm>
            <a:off x="7772400" y="5715000"/>
            <a:ext cx="941832" cy="779626"/>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33196521"/>
              </p:ext>
            </p:extLst>
          </p:nvPr>
        </p:nvGraphicFramePr>
        <p:xfrm>
          <a:off x="914399" y="1197558"/>
          <a:ext cx="6477000" cy="4184210"/>
        </p:xfrm>
        <a:graphic>
          <a:graphicData uri="http://schemas.openxmlformats.org/drawingml/2006/table">
            <a:tbl>
              <a:tblPr/>
              <a:tblGrid>
                <a:gridCol w="1234617">
                  <a:extLst>
                    <a:ext uri="{9D8B030D-6E8A-4147-A177-3AD203B41FA5}">
                      <a16:colId xmlns:a16="http://schemas.microsoft.com/office/drawing/2014/main" val="20000"/>
                    </a:ext>
                  </a:extLst>
                </a:gridCol>
                <a:gridCol w="1310817">
                  <a:extLst>
                    <a:ext uri="{9D8B030D-6E8A-4147-A177-3AD203B41FA5}">
                      <a16:colId xmlns:a16="http://schemas.microsoft.com/office/drawing/2014/main" val="20001"/>
                    </a:ext>
                  </a:extLst>
                </a:gridCol>
                <a:gridCol w="2334891">
                  <a:extLst>
                    <a:ext uri="{9D8B030D-6E8A-4147-A177-3AD203B41FA5}">
                      <a16:colId xmlns:a16="http://schemas.microsoft.com/office/drawing/2014/main" val="20002"/>
                    </a:ext>
                  </a:extLst>
                </a:gridCol>
                <a:gridCol w="1596675">
                  <a:extLst>
                    <a:ext uri="{9D8B030D-6E8A-4147-A177-3AD203B41FA5}">
                      <a16:colId xmlns:a16="http://schemas.microsoft.com/office/drawing/2014/main" val="20003"/>
                    </a:ext>
                  </a:extLst>
                </a:gridCol>
              </a:tblGrid>
              <a:tr h="537617">
                <a:tc>
                  <a:txBody>
                    <a:bodyPr/>
                    <a:lstStyle/>
                    <a:p>
                      <a:pPr algn="l" fontAlgn="b"/>
                      <a:r>
                        <a:rPr lang="en-US" sz="2000" b="1" i="0" u="none" strike="noStrike" dirty="0">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8C5E6"/>
                    </a:solidFill>
                  </a:tcPr>
                </a:tc>
                <a:tc>
                  <a:txBody>
                    <a:bodyPr/>
                    <a:lstStyle/>
                    <a:p>
                      <a:pPr algn="ctr" fontAlgn="b"/>
                      <a:r>
                        <a:rPr lang="en-US" sz="2000" b="1" i="0" u="none" strike="noStrike" dirty="0">
                          <a:effectLst/>
                          <a:latin typeface="Calibri" panose="020F0502020204030204" pitchFamily="34" charset="0"/>
                        </a:rPr>
                        <a:t>Year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8C5E6"/>
                    </a:solidFill>
                  </a:tcPr>
                </a:tc>
                <a:tc>
                  <a:txBody>
                    <a:bodyPr/>
                    <a:lstStyle/>
                    <a:p>
                      <a:pPr algn="ctr" fontAlgn="b"/>
                      <a:r>
                        <a:rPr lang="en-US" sz="2000" b="1" i="0" u="none" strike="noStrike" dirty="0">
                          <a:effectLst/>
                          <a:latin typeface="Calibri" panose="020F0502020204030204" pitchFamily="34" charset="0"/>
                        </a:rPr>
                        <a:t>Compensation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8C5E6"/>
                    </a:solidFill>
                  </a:tcPr>
                </a:tc>
                <a:tc>
                  <a:txBody>
                    <a:bodyPr/>
                    <a:lstStyle/>
                    <a:p>
                      <a:pPr algn="ctr" fontAlgn="b"/>
                      <a:r>
                        <a:rPr lang="en-US" sz="2000" b="1" i="0" u="none" strike="noStrike" dirty="0">
                          <a:effectLst/>
                          <a:latin typeface="Calibri" panose="020F0502020204030204" pitchFamily="34" charset="0"/>
                        </a:rPr>
                        <a:t>Plan Contribution</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8C5E6"/>
                    </a:solidFill>
                  </a:tcPr>
                </a:tc>
                <a:extLst>
                  <a:ext uri="{0D108BD9-81ED-4DB2-BD59-A6C34878D82A}">
                    <a16:rowId xmlns:a16="http://schemas.microsoft.com/office/drawing/2014/main" val="10000"/>
                  </a:ext>
                </a:extLst>
              </a:tr>
              <a:tr h="261128">
                <a:tc>
                  <a:txBody>
                    <a:bodyPr/>
                    <a:lstStyle/>
                    <a:p>
                      <a:pPr algn="l" fontAlgn="b"/>
                      <a:r>
                        <a:rPr lang="en-US" sz="2000" b="1" i="0" u="none" strike="noStrike" dirty="0">
                          <a:effectLst/>
                          <a:latin typeface="Calibri" panose="020F0502020204030204" pitchFamily="34" charset="0"/>
                        </a:rPr>
                        <a:t>DC Plan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200,000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49,000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1128">
                <a:tc>
                  <a:txBody>
                    <a:bodyPr/>
                    <a:lstStyle/>
                    <a:p>
                      <a:pPr algn="l" fontAlgn="b"/>
                      <a:r>
                        <a:rPr lang="en-US" sz="2000" b="0" i="0" u="none" strike="noStrike" dirty="0">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200,000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6442">
                <a:tc>
                  <a:txBody>
                    <a:bodyPr/>
                    <a:lstStyle/>
                    <a:p>
                      <a:pPr algn="l" fontAlgn="b"/>
                      <a:r>
                        <a:rPr lang="en-US" sz="2000" b="0" i="0" u="none" strike="noStrike" dirty="0">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200,000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6200">
                <a:tc>
                  <a:txBody>
                    <a:bodyPr/>
                    <a:lstStyle/>
                    <a:p>
                      <a:pPr algn="l" fontAlgn="b"/>
                      <a:r>
                        <a:rPr lang="en-US" sz="800" b="0" i="0" u="none" strike="noStrike" dirty="0">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800" b="0" i="0" u="none" strike="noStrike" dirty="0">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800" b="0" i="0" u="none" strike="noStrike" dirty="0">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0" u="none" strike="noStrike" dirty="0">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4"/>
                  </a:ext>
                </a:extLst>
              </a:tr>
              <a:tr h="261128">
                <a:tc>
                  <a:txBody>
                    <a:bodyPr/>
                    <a:lstStyle/>
                    <a:p>
                      <a:pPr algn="l" fontAlgn="b"/>
                      <a:r>
                        <a:rPr lang="en-US" sz="2000" b="1" i="0" u="none" strike="noStrike" dirty="0">
                          <a:effectLst/>
                          <a:latin typeface="Calibri" panose="020F0502020204030204" pitchFamily="34" charset="0"/>
                        </a:rPr>
                        <a:t>DB Plan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250,000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5768">
                <a:tc>
                  <a:txBody>
                    <a:bodyPr/>
                    <a:lstStyle/>
                    <a:p>
                      <a:pPr algn="l" fontAlgn="b"/>
                      <a:r>
                        <a:rPr lang="en-US" sz="2000" b="0" i="0" u="none" strike="noStrike" dirty="0">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250,000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61128">
                <a:tc>
                  <a:txBody>
                    <a:bodyPr/>
                    <a:lstStyle/>
                    <a:p>
                      <a:pPr algn="l" fontAlgn="b"/>
                      <a:r>
                        <a:rPr lang="en-US" sz="2000" b="0" i="0" u="none" strike="noStrike" dirty="0">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250,000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06680">
                <a:tc>
                  <a:txBody>
                    <a:bodyPr/>
                    <a:lstStyle/>
                    <a:p>
                      <a:pPr algn="l" fontAlgn="b"/>
                      <a:endParaRPr lang="en-US" sz="800" b="0"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800" b="0"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800" b="0"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endParaRPr lang="en-US" sz="800" b="0"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8"/>
                  </a:ext>
                </a:extLst>
              </a:tr>
              <a:tr h="174042">
                <a:tc>
                  <a:txBody>
                    <a:bodyPr/>
                    <a:lstStyle/>
                    <a:p>
                      <a:pPr algn="l" fontAlgn="b"/>
                      <a:r>
                        <a:rPr lang="en-US" sz="2000" b="1" i="0" u="none" strike="noStrike" dirty="0">
                          <a:effectLst/>
                          <a:latin typeface="Calibri" panose="020F0502020204030204" pitchFamily="34" charset="0"/>
                        </a:rPr>
                        <a:t>Sale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250,000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61128">
                <a:tc>
                  <a:txBody>
                    <a:bodyPr/>
                    <a:lstStyle/>
                    <a:p>
                      <a:pPr algn="l" fontAlgn="b"/>
                      <a:r>
                        <a:rPr lang="en-US" sz="2000" b="0" i="0" u="none" strike="noStrike" dirty="0">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250,000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61128">
                <a:tc>
                  <a:txBody>
                    <a:bodyPr/>
                    <a:lstStyle/>
                    <a:p>
                      <a:pPr algn="l" fontAlgn="b"/>
                      <a:r>
                        <a:rPr lang="en-US" sz="2000" b="0" i="0" u="none" strike="noStrike" dirty="0">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250,000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61128">
                <a:tc>
                  <a:txBody>
                    <a:bodyPr/>
                    <a:lstStyle/>
                    <a:p>
                      <a:pPr algn="l" fontAlgn="b"/>
                      <a:r>
                        <a:rPr lang="en-US" sz="2000" b="0" i="0" u="none" strike="noStrike" dirty="0">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2021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              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61128">
                <a:tc>
                  <a:txBody>
                    <a:bodyPr/>
                    <a:lstStyle/>
                    <a:p>
                      <a:pPr algn="l" fontAlgn="b"/>
                      <a:r>
                        <a:rPr lang="en-US" sz="1600" b="0" i="0" u="none" strike="noStrike">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2022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              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6" name="Slide Number Placeholder 5"/>
          <p:cNvSpPr>
            <a:spLocks noGrp="1"/>
          </p:cNvSpPr>
          <p:nvPr>
            <p:ph type="sldNum" sz="quarter" idx="12"/>
          </p:nvPr>
        </p:nvSpPr>
        <p:spPr/>
        <p:txBody>
          <a:bodyPr/>
          <a:lstStyle/>
          <a:p>
            <a:pPr>
              <a:defRPr/>
            </a:pPr>
            <a:fld id="{DB5351F9-3629-4F18-A421-8711FA8134CD}" type="slidenum">
              <a:rPr lang="en-US" altLang="en-US" smtClean="0"/>
              <a:pPr>
                <a:defRPr/>
              </a:pPr>
              <a:t>14</a:t>
            </a:fld>
            <a:endParaRPr lang="en-US" altLang="en-US" dirty="0"/>
          </a:p>
        </p:txBody>
      </p:sp>
    </p:spTree>
    <p:extLst>
      <p:ext uri="{BB962C8B-B14F-4D97-AF65-F5344CB8AC3E}">
        <p14:creationId xmlns:p14="http://schemas.microsoft.com/office/powerpoint/2010/main" val="2505948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defTabSz="457200">
              <a:lnSpc>
                <a:spcPct val="98000"/>
              </a:lnSpc>
              <a:tabLst>
                <a:tab pos="723900" algn="l"/>
                <a:tab pos="1447800" algn="l"/>
                <a:tab pos="2171700" algn="l"/>
                <a:tab pos="2895600" algn="l"/>
                <a:tab pos="3619500" algn="l"/>
                <a:tab pos="4343400" algn="l"/>
                <a:tab pos="5067300" algn="l"/>
                <a:tab pos="5791200" algn="l"/>
                <a:tab pos="6515100" algn="l"/>
              </a:tabLst>
            </a:pPr>
            <a:r>
              <a:rPr lang="en-US" sz="3200" b="1" dirty="0">
                <a:solidFill>
                  <a:schemeClr val="accent4">
                    <a:lumMod val="65000"/>
                    <a:lumOff val="35000"/>
                  </a:schemeClr>
                </a:solidFill>
                <a:latin typeface="Calibri" pitchFamily="34" charset="0"/>
              </a:rPr>
              <a:t>Utilizing a DB Plan in a Business Stock Sale</a:t>
            </a:r>
          </a:p>
        </p:txBody>
      </p:sp>
      <p:sp>
        <p:nvSpPr>
          <p:cNvPr id="6147" name="Rectangle 3"/>
          <p:cNvSpPr>
            <a:spLocks noGrp="1" noChangeArrowheads="1"/>
          </p:cNvSpPr>
          <p:nvPr>
            <p:ph type="body" sz="half" idx="1"/>
          </p:nvPr>
        </p:nvSpPr>
        <p:spPr>
          <a:xfrm>
            <a:off x="457200" y="1066800"/>
            <a:ext cx="8153400" cy="4530725"/>
          </a:xfrm>
        </p:spPr>
        <p:txBody>
          <a:bodyPr/>
          <a:lstStyle/>
          <a:p>
            <a:pPr>
              <a:lnSpc>
                <a:spcPct val="90000"/>
              </a:lnSpc>
            </a:pPr>
            <a:endParaRPr lang="en-US" sz="2400" dirty="0">
              <a:latin typeface="Calibri" panose="020F0502020204030204" pitchFamily="34" charset="0"/>
            </a:endParaRPr>
          </a:p>
          <a:p>
            <a:pPr>
              <a:lnSpc>
                <a:spcPct val="90000"/>
              </a:lnSpc>
            </a:pPr>
            <a:r>
              <a:rPr lang="en-US" sz="2800" dirty="0">
                <a:latin typeface="Calibri" panose="020F0502020204030204" pitchFamily="34" charset="0"/>
              </a:rPr>
              <a:t>Works best when the sale is to family member(s) or current employee(s)</a:t>
            </a:r>
          </a:p>
          <a:p>
            <a:pPr marL="0" indent="0">
              <a:lnSpc>
                <a:spcPct val="90000"/>
              </a:lnSpc>
              <a:buNone/>
            </a:pPr>
            <a:endParaRPr lang="en-US" sz="2800" dirty="0">
              <a:latin typeface="Calibri" panose="020F0502020204030204" pitchFamily="34" charset="0"/>
            </a:endParaRPr>
          </a:p>
          <a:p>
            <a:pPr>
              <a:lnSpc>
                <a:spcPct val="90000"/>
              </a:lnSpc>
            </a:pPr>
            <a:r>
              <a:rPr lang="en-US" sz="2800" dirty="0">
                <a:latin typeface="Calibri" panose="020F0502020204030204" pitchFamily="34" charset="0"/>
              </a:rPr>
              <a:t>Usually a longer term strategy – owner is generally still working when process is started</a:t>
            </a:r>
          </a:p>
          <a:p>
            <a:pPr marL="0" indent="0">
              <a:lnSpc>
                <a:spcPct val="90000"/>
              </a:lnSpc>
              <a:buNone/>
            </a:pPr>
            <a:endParaRPr lang="en-US" sz="2800" dirty="0">
              <a:latin typeface="Calibri" panose="020F0502020204030204" pitchFamily="34" charset="0"/>
            </a:endParaRPr>
          </a:p>
          <a:p>
            <a:pPr>
              <a:lnSpc>
                <a:spcPct val="90000"/>
              </a:lnSpc>
            </a:pPr>
            <a:r>
              <a:rPr lang="en-US" sz="2800" dirty="0">
                <a:latin typeface="Calibri" panose="020F0502020204030204" pitchFamily="34" charset="0"/>
              </a:rPr>
              <a:t>DB is set up primarily to benefit owner with minimal benefits to other employees</a:t>
            </a:r>
          </a:p>
          <a:p>
            <a:pPr lvl="1" eaLnBrk="1" hangingPunct="1">
              <a:lnSpc>
                <a:spcPct val="90000"/>
              </a:lnSpc>
              <a:buNone/>
            </a:pPr>
            <a:endParaRPr lang="en-US" sz="28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pic>
        <p:nvPicPr>
          <p:cNvPr id="7" name="Picture 6" descr="IAI_Icon.jpg"/>
          <p:cNvPicPr>
            <a:picLocks noChangeAspect="1"/>
          </p:cNvPicPr>
          <p:nvPr/>
        </p:nvPicPr>
        <p:blipFill>
          <a:blip r:embed="rId3" cstate="print"/>
          <a:stretch>
            <a:fillRect/>
          </a:stretch>
        </p:blipFill>
        <p:spPr>
          <a:xfrm>
            <a:off x="7772400" y="5715000"/>
            <a:ext cx="941832" cy="779626"/>
          </a:xfrm>
          <a:prstGeom prst="rect">
            <a:avLst/>
          </a:prstGeom>
        </p:spPr>
      </p:pic>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15</a:t>
            </a:fld>
            <a:endParaRPr lang="en-US" altLang="en-US" dirty="0"/>
          </a:p>
        </p:txBody>
      </p:sp>
    </p:spTree>
    <p:extLst>
      <p:ext uri="{BB962C8B-B14F-4D97-AF65-F5344CB8AC3E}">
        <p14:creationId xmlns:p14="http://schemas.microsoft.com/office/powerpoint/2010/main" val="1199743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defTabSz="457200">
              <a:lnSpc>
                <a:spcPct val="98000"/>
              </a:lnSpc>
              <a:tabLst>
                <a:tab pos="723900" algn="l"/>
                <a:tab pos="1447800" algn="l"/>
                <a:tab pos="2171700" algn="l"/>
                <a:tab pos="2895600" algn="l"/>
                <a:tab pos="3619500" algn="l"/>
                <a:tab pos="4343400" algn="l"/>
                <a:tab pos="5067300" algn="l"/>
                <a:tab pos="5791200" algn="l"/>
                <a:tab pos="6515100" algn="l"/>
              </a:tabLst>
            </a:pPr>
            <a:r>
              <a:rPr lang="en-US" sz="3200" b="1" dirty="0">
                <a:solidFill>
                  <a:schemeClr val="accent4">
                    <a:lumMod val="65000"/>
                    <a:lumOff val="35000"/>
                  </a:schemeClr>
                </a:solidFill>
                <a:latin typeface="Calibri" pitchFamily="34" charset="0"/>
              </a:rPr>
              <a:t>Utilizing a DB Plan in a Business Stock Sale</a:t>
            </a:r>
          </a:p>
        </p:txBody>
      </p:sp>
      <p:sp>
        <p:nvSpPr>
          <p:cNvPr id="6147" name="Rectangle 3"/>
          <p:cNvSpPr>
            <a:spLocks noGrp="1" noChangeArrowheads="1"/>
          </p:cNvSpPr>
          <p:nvPr>
            <p:ph type="body" sz="half" idx="1"/>
          </p:nvPr>
        </p:nvSpPr>
        <p:spPr>
          <a:xfrm>
            <a:off x="457200" y="1066800"/>
            <a:ext cx="8153400" cy="4530725"/>
          </a:xfrm>
        </p:spPr>
        <p:txBody>
          <a:bodyPr/>
          <a:lstStyle/>
          <a:p>
            <a:pPr>
              <a:lnSpc>
                <a:spcPct val="90000"/>
              </a:lnSpc>
            </a:pPr>
            <a:endParaRPr lang="en-US" sz="2400" dirty="0">
              <a:latin typeface="Calibri" panose="020F0502020204030204" pitchFamily="34" charset="0"/>
            </a:endParaRPr>
          </a:p>
          <a:p>
            <a:pPr>
              <a:lnSpc>
                <a:spcPct val="90000"/>
              </a:lnSpc>
            </a:pPr>
            <a:r>
              <a:rPr lang="en-US" sz="2800" dirty="0">
                <a:latin typeface="Calibri" panose="020F0502020204030204" pitchFamily="34" charset="0"/>
              </a:rPr>
              <a:t>A benefit with a lump sum value equivalent to all or part of the sale price is provided as retirement income</a:t>
            </a:r>
          </a:p>
          <a:p>
            <a:pPr marL="0" indent="0">
              <a:lnSpc>
                <a:spcPct val="90000"/>
              </a:lnSpc>
              <a:buNone/>
            </a:pPr>
            <a:endParaRPr lang="en-US" sz="2800" dirty="0">
              <a:latin typeface="Calibri" pitchFamily="34" charset="0"/>
              <a:sym typeface="Wingdings" pitchFamily="2" charset="2"/>
            </a:endParaRPr>
          </a:p>
          <a:p>
            <a:pPr>
              <a:lnSpc>
                <a:spcPct val="90000"/>
              </a:lnSpc>
            </a:pPr>
            <a:r>
              <a:rPr lang="en-US" sz="2800" dirty="0">
                <a:latin typeface="Calibri" panose="020F0502020204030204" pitchFamily="34" charset="0"/>
              </a:rPr>
              <a:t>Allows buyer to purchase company with tax-deductible contributions</a:t>
            </a:r>
          </a:p>
          <a:p>
            <a:pPr marL="0" indent="0">
              <a:lnSpc>
                <a:spcPct val="90000"/>
              </a:lnSpc>
              <a:buNone/>
            </a:pPr>
            <a:endParaRPr lang="en-US" sz="2800" dirty="0">
              <a:latin typeface="Calibri" panose="020F0502020204030204" pitchFamily="34" charset="0"/>
            </a:endParaRPr>
          </a:p>
          <a:p>
            <a:pPr>
              <a:lnSpc>
                <a:spcPct val="90000"/>
              </a:lnSpc>
            </a:pPr>
            <a:r>
              <a:rPr lang="en-US" sz="2800" dirty="0">
                <a:latin typeface="Calibri" panose="020F0502020204030204" pitchFamily="34" charset="0"/>
              </a:rPr>
              <a:t>Owner receives sale proceeds as tax deferred income</a:t>
            </a:r>
          </a:p>
          <a:p>
            <a:pPr>
              <a:lnSpc>
                <a:spcPct val="90000"/>
              </a:lnSpc>
            </a:pPr>
            <a:endParaRPr lang="en-US" sz="2800" dirty="0">
              <a:latin typeface="Calibri" panose="020F0502020204030204" pitchFamily="34" charset="0"/>
            </a:endParaRPr>
          </a:p>
          <a:p>
            <a:pPr marL="0" indent="0">
              <a:lnSpc>
                <a:spcPct val="90000"/>
              </a:lnSpc>
              <a:buNone/>
            </a:pPr>
            <a:endParaRPr lang="en-US" sz="2800" dirty="0">
              <a:latin typeface="Calibri" panose="020F0502020204030204" pitchFamily="34" charset="0"/>
            </a:endParaRPr>
          </a:p>
          <a:p>
            <a:pPr marL="0" indent="0">
              <a:lnSpc>
                <a:spcPct val="90000"/>
              </a:lnSpc>
              <a:buNone/>
            </a:pPr>
            <a:endParaRPr lang="en-US" sz="2800" dirty="0">
              <a:latin typeface="Calibri" panose="020F0502020204030204" pitchFamily="34" charset="0"/>
            </a:endParaRPr>
          </a:p>
          <a:p>
            <a:pPr marL="0" indent="0">
              <a:lnSpc>
                <a:spcPct val="90000"/>
              </a:lnSpc>
              <a:buNone/>
            </a:pPr>
            <a:endParaRPr lang="en-US" sz="2400" dirty="0">
              <a:latin typeface="Calibri" panose="020F0502020204030204" pitchFamily="34" charset="0"/>
            </a:endParaRPr>
          </a:p>
          <a:p>
            <a:pPr marL="671512" lvl="2" indent="0" eaLnBrk="1" hangingPunct="1">
              <a:lnSpc>
                <a:spcPct val="90000"/>
              </a:lnSpc>
              <a:buNone/>
            </a:pPr>
            <a:endParaRPr lang="en-US" sz="1800" dirty="0">
              <a:latin typeface="Calibri" pitchFamily="34" charset="0"/>
              <a:sym typeface="Wingdings" pitchFamily="2" charset="2"/>
            </a:endParaRPr>
          </a:p>
          <a:p>
            <a:pPr lvl="1" eaLnBrk="1" hangingPunct="1">
              <a:lnSpc>
                <a:spcPct val="90000"/>
              </a:lnSpc>
              <a:buNone/>
            </a:pPr>
            <a:endParaRPr lang="en-US" sz="22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pic>
        <p:nvPicPr>
          <p:cNvPr id="7" name="Picture 6" descr="IAI_Icon.jpg"/>
          <p:cNvPicPr>
            <a:picLocks noChangeAspect="1"/>
          </p:cNvPicPr>
          <p:nvPr/>
        </p:nvPicPr>
        <p:blipFill>
          <a:blip r:embed="rId3" cstate="print"/>
          <a:stretch>
            <a:fillRect/>
          </a:stretch>
        </p:blipFill>
        <p:spPr>
          <a:xfrm>
            <a:off x="7772400" y="5715000"/>
            <a:ext cx="941832" cy="779626"/>
          </a:xfrm>
          <a:prstGeom prst="rect">
            <a:avLst/>
          </a:prstGeom>
        </p:spPr>
      </p:pic>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16</a:t>
            </a:fld>
            <a:endParaRPr lang="en-US" altLang="en-US" dirty="0"/>
          </a:p>
        </p:txBody>
      </p:sp>
    </p:spTree>
    <p:extLst>
      <p:ext uri="{BB962C8B-B14F-4D97-AF65-F5344CB8AC3E}">
        <p14:creationId xmlns:p14="http://schemas.microsoft.com/office/powerpoint/2010/main" val="887542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defTabSz="457200">
              <a:lnSpc>
                <a:spcPct val="98000"/>
              </a:lnSpc>
              <a:tabLst>
                <a:tab pos="723900" algn="l"/>
                <a:tab pos="1447800" algn="l"/>
                <a:tab pos="2171700" algn="l"/>
                <a:tab pos="2895600" algn="l"/>
                <a:tab pos="3619500" algn="l"/>
                <a:tab pos="4343400" algn="l"/>
                <a:tab pos="5067300" algn="l"/>
                <a:tab pos="5791200" algn="l"/>
                <a:tab pos="6515100" algn="l"/>
              </a:tabLst>
            </a:pPr>
            <a:r>
              <a:rPr lang="en-US" sz="3200" b="1" dirty="0">
                <a:solidFill>
                  <a:schemeClr val="accent4">
                    <a:lumMod val="65000"/>
                    <a:lumOff val="35000"/>
                  </a:schemeClr>
                </a:solidFill>
                <a:latin typeface="Calibri" pitchFamily="34" charset="0"/>
              </a:rPr>
              <a:t>Utilizing a DB Plan in a Business Stock Sale</a:t>
            </a:r>
            <a:br>
              <a:rPr lang="en-US" sz="3200" b="1" dirty="0">
                <a:solidFill>
                  <a:schemeClr val="accent4">
                    <a:lumMod val="65000"/>
                    <a:lumOff val="35000"/>
                  </a:schemeClr>
                </a:solidFill>
                <a:latin typeface="Calibri" pitchFamily="34" charset="0"/>
              </a:rPr>
            </a:br>
            <a:endParaRPr lang="en-US" sz="3200" b="1" dirty="0">
              <a:solidFill>
                <a:schemeClr val="accent4">
                  <a:lumMod val="65000"/>
                  <a:lumOff val="35000"/>
                </a:schemeClr>
              </a:solidFill>
              <a:latin typeface="Calibri" pitchFamily="34" charset="0"/>
            </a:endParaRPr>
          </a:p>
        </p:txBody>
      </p:sp>
      <p:sp>
        <p:nvSpPr>
          <p:cNvPr id="6147" name="Rectangle 3"/>
          <p:cNvSpPr>
            <a:spLocks noGrp="1" noChangeArrowheads="1"/>
          </p:cNvSpPr>
          <p:nvPr>
            <p:ph type="body" sz="half" idx="1"/>
          </p:nvPr>
        </p:nvSpPr>
        <p:spPr>
          <a:xfrm>
            <a:off x="457200" y="1066800"/>
            <a:ext cx="8153400" cy="4530725"/>
          </a:xfrm>
        </p:spPr>
        <p:txBody>
          <a:bodyPr/>
          <a:lstStyle/>
          <a:p>
            <a:pPr>
              <a:lnSpc>
                <a:spcPct val="90000"/>
              </a:lnSpc>
            </a:pPr>
            <a:endParaRPr lang="en-US" sz="2400" dirty="0">
              <a:latin typeface="Calibri" panose="020F0502020204030204" pitchFamily="34" charset="0"/>
            </a:endParaRPr>
          </a:p>
          <a:p>
            <a:pPr>
              <a:lnSpc>
                <a:spcPct val="90000"/>
              </a:lnSpc>
            </a:pPr>
            <a:endParaRPr lang="en-US" sz="2400" dirty="0">
              <a:latin typeface="Calibri" panose="020F0502020204030204" pitchFamily="34" charset="0"/>
            </a:endParaRPr>
          </a:p>
          <a:p>
            <a:pPr>
              <a:lnSpc>
                <a:spcPct val="90000"/>
              </a:lnSpc>
            </a:pPr>
            <a:r>
              <a:rPr lang="en-US" sz="2800" dirty="0">
                <a:latin typeface="Calibri" panose="020F0502020204030204" pitchFamily="34" charset="0"/>
              </a:rPr>
              <a:t>Putting proceeds from a sale into a DB plan may provide protection from creditors that would not otherwise be available</a:t>
            </a:r>
          </a:p>
          <a:p>
            <a:pPr marL="0" indent="0">
              <a:lnSpc>
                <a:spcPct val="90000"/>
              </a:lnSpc>
              <a:buNone/>
            </a:pPr>
            <a:endParaRPr lang="en-US" sz="2800" dirty="0">
              <a:latin typeface="Calibri" panose="020F0502020204030204" pitchFamily="34" charset="0"/>
            </a:endParaRPr>
          </a:p>
          <a:p>
            <a:pPr>
              <a:lnSpc>
                <a:spcPct val="90000"/>
              </a:lnSpc>
            </a:pPr>
            <a:r>
              <a:rPr lang="en-US" sz="2800" dirty="0">
                <a:latin typeface="Calibri" panose="020F0502020204030204" pitchFamily="34" charset="0"/>
              </a:rPr>
              <a:t>Consider the fact that some sale proceeds are taxed at capital gains rates and retirement income is taxed at ordinary income rates</a:t>
            </a:r>
          </a:p>
          <a:p>
            <a:pPr marL="0" indent="0">
              <a:lnSpc>
                <a:spcPct val="90000"/>
              </a:lnSpc>
              <a:buNone/>
            </a:pPr>
            <a:endParaRPr lang="en-US" sz="2800" dirty="0">
              <a:latin typeface="Calibri" panose="020F0502020204030204" pitchFamily="34" charset="0"/>
            </a:endParaRPr>
          </a:p>
          <a:p>
            <a:pPr marL="0" indent="0">
              <a:lnSpc>
                <a:spcPct val="90000"/>
              </a:lnSpc>
              <a:buNone/>
            </a:pPr>
            <a:endParaRPr lang="en-US" sz="2800" dirty="0">
              <a:latin typeface="Calibri" panose="020F0502020204030204" pitchFamily="34" charset="0"/>
            </a:endParaRPr>
          </a:p>
          <a:p>
            <a:pPr marL="0" indent="0">
              <a:lnSpc>
                <a:spcPct val="90000"/>
              </a:lnSpc>
              <a:buNone/>
            </a:pPr>
            <a:endParaRPr lang="en-US" sz="2400" dirty="0">
              <a:latin typeface="Calibri" panose="020F0502020204030204" pitchFamily="34" charset="0"/>
            </a:endParaRPr>
          </a:p>
          <a:p>
            <a:pPr marL="671512" lvl="2" indent="0" eaLnBrk="1" hangingPunct="1">
              <a:lnSpc>
                <a:spcPct val="90000"/>
              </a:lnSpc>
              <a:buNone/>
            </a:pPr>
            <a:endParaRPr lang="en-US" sz="1800" dirty="0">
              <a:latin typeface="Calibri" pitchFamily="34" charset="0"/>
              <a:sym typeface="Wingdings" pitchFamily="2" charset="2"/>
            </a:endParaRPr>
          </a:p>
          <a:p>
            <a:pPr lvl="1" eaLnBrk="1" hangingPunct="1">
              <a:lnSpc>
                <a:spcPct val="90000"/>
              </a:lnSpc>
              <a:buNone/>
            </a:pPr>
            <a:endParaRPr lang="en-US" sz="22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pic>
        <p:nvPicPr>
          <p:cNvPr id="7" name="Picture 6" descr="IAI_Icon.jpg"/>
          <p:cNvPicPr>
            <a:picLocks noChangeAspect="1"/>
          </p:cNvPicPr>
          <p:nvPr/>
        </p:nvPicPr>
        <p:blipFill>
          <a:blip r:embed="rId3" cstate="print"/>
          <a:stretch>
            <a:fillRect/>
          </a:stretch>
        </p:blipFill>
        <p:spPr>
          <a:xfrm>
            <a:off x="7772400" y="5715000"/>
            <a:ext cx="941832" cy="779626"/>
          </a:xfrm>
          <a:prstGeom prst="rect">
            <a:avLst/>
          </a:prstGeom>
        </p:spPr>
      </p:pic>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17</a:t>
            </a:fld>
            <a:endParaRPr lang="en-US" altLang="en-US" dirty="0"/>
          </a:p>
        </p:txBody>
      </p:sp>
    </p:spTree>
    <p:extLst>
      <p:ext uri="{BB962C8B-B14F-4D97-AF65-F5344CB8AC3E}">
        <p14:creationId xmlns:p14="http://schemas.microsoft.com/office/powerpoint/2010/main" val="680644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defTabSz="457200">
              <a:lnSpc>
                <a:spcPct val="98000"/>
              </a:lnSpc>
              <a:tabLst>
                <a:tab pos="723900" algn="l"/>
                <a:tab pos="1447800" algn="l"/>
                <a:tab pos="2171700" algn="l"/>
                <a:tab pos="2895600" algn="l"/>
                <a:tab pos="3619500" algn="l"/>
                <a:tab pos="4343400" algn="l"/>
                <a:tab pos="5067300" algn="l"/>
                <a:tab pos="5791200" algn="l"/>
                <a:tab pos="6515100" algn="l"/>
              </a:tabLst>
            </a:pPr>
            <a:r>
              <a:rPr lang="en-US" sz="3200" b="1" dirty="0">
                <a:solidFill>
                  <a:schemeClr val="accent4">
                    <a:lumMod val="65000"/>
                    <a:lumOff val="35000"/>
                  </a:schemeClr>
                </a:solidFill>
                <a:latin typeface="Calibri" pitchFamily="34" charset="0"/>
              </a:rPr>
              <a:t>Case Study #2</a:t>
            </a:r>
            <a:br>
              <a:rPr lang="en-US" sz="3200" b="1" dirty="0">
                <a:solidFill>
                  <a:schemeClr val="accent4">
                    <a:lumMod val="65000"/>
                    <a:lumOff val="35000"/>
                  </a:schemeClr>
                </a:solidFill>
                <a:latin typeface="Calibri" pitchFamily="34" charset="0"/>
              </a:rPr>
            </a:br>
            <a:endParaRPr lang="en-US" sz="3200" b="1" dirty="0">
              <a:solidFill>
                <a:schemeClr val="accent4">
                  <a:lumMod val="65000"/>
                  <a:lumOff val="35000"/>
                </a:schemeClr>
              </a:solidFill>
              <a:latin typeface="Calibri" pitchFamily="34" charset="0"/>
            </a:endParaRPr>
          </a:p>
        </p:txBody>
      </p:sp>
      <p:pic>
        <p:nvPicPr>
          <p:cNvPr id="7" name="Picture 6" descr="IAI_Icon.jpg"/>
          <p:cNvPicPr>
            <a:picLocks noChangeAspect="1"/>
          </p:cNvPicPr>
          <p:nvPr/>
        </p:nvPicPr>
        <p:blipFill>
          <a:blip r:embed="rId3" cstate="print"/>
          <a:stretch>
            <a:fillRect/>
          </a:stretch>
        </p:blipFill>
        <p:spPr>
          <a:xfrm>
            <a:off x="7772400" y="5715000"/>
            <a:ext cx="941832" cy="779626"/>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917108316"/>
              </p:ext>
            </p:extLst>
          </p:nvPr>
        </p:nvGraphicFramePr>
        <p:xfrm>
          <a:off x="381000" y="990601"/>
          <a:ext cx="7696200" cy="4724402"/>
        </p:xfrm>
        <a:graphic>
          <a:graphicData uri="http://schemas.openxmlformats.org/drawingml/2006/table">
            <a:tbl>
              <a:tblPr/>
              <a:tblGrid>
                <a:gridCol w="4010019">
                  <a:extLst>
                    <a:ext uri="{9D8B030D-6E8A-4147-A177-3AD203B41FA5}">
                      <a16:colId xmlns:a16="http://schemas.microsoft.com/office/drawing/2014/main" val="20000"/>
                    </a:ext>
                  </a:extLst>
                </a:gridCol>
                <a:gridCol w="1381917">
                  <a:extLst>
                    <a:ext uri="{9D8B030D-6E8A-4147-A177-3AD203B41FA5}">
                      <a16:colId xmlns:a16="http://schemas.microsoft.com/office/drawing/2014/main" val="20001"/>
                    </a:ext>
                  </a:extLst>
                </a:gridCol>
                <a:gridCol w="1363490">
                  <a:extLst>
                    <a:ext uri="{9D8B030D-6E8A-4147-A177-3AD203B41FA5}">
                      <a16:colId xmlns:a16="http://schemas.microsoft.com/office/drawing/2014/main" val="20002"/>
                    </a:ext>
                  </a:extLst>
                </a:gridCol>
                <a:gridCol w="788374">
                  <a:extLst>
                    <a:ext uri="{9D8B030D-6E8A-4147-A177-3AD203B41FA5}">
                      <a16:colId xmlns:a16="http://schemas.microsoft.com/office/drawing/2014/main" val="20003"/>
                    </a:ext>
                  </a:extLst>
                </a:gridCol>
                <a:gridCol w="152400">
                  <a:extLst>
                    <a:ext uri="{9D8B030D-6E8A-4147-A177-3AD203B41FA5}">
                      <a16:colId xmlns:a16="http://schemas.microsoft.com/office/drawing/2014/main" val="20004"/>
                    </a:ext>
                  </a:extLst>
                </a:gridCol>
              </a:tblGrid>
              <a:tr h="184461">
                <a:tc>
                  <a:txBody>
                    <a:bodyPr/>
                    <a:lstStyle/>
                    <a:p>
                      <a:pPr algn="l" fontAlgn="b"/>
                      <a:endParaRPr lang="en-US" sz="1000" b="0" i="0" u="none" strike="noStrike" dirty="0">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184466">
                <a:tc>
                  <a:txBody>
                    <a:bodyPr/>
                    <a:lstStyle/>
                    <a:p>
                      <a:pPr algn="l" fontAlgn="b"/>
                      <a:endParaRPr lang="en-US" sz="1000" b="0" i="0" u="none" strike="noStrike">
                        <a:effectLst/>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1" i="0" u="none" strike="noStrike" dirty="0">
                          <a:effectLst/>
                          <a:latin typeface="Arial"/>
                        </a:rPr>
                        <a:t>No DB Plan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8C5E6"/>
                    </a:solidFill>
                  </a:tcPr>
                </a:tc>
                <a:tc>
                  <a:txBody>
                    <a:bodyPr/>
                    <a:lstStyle/>
                    <a:p>
                      <a:pPr algn="ctr" fontAlgn="b"/>
                      <a:r>
                        <a:rPr lang="en-US" sz="1000" b="1" i="0" u="none" strike="noStrike" dirty="0">
                          <a:effectLst/>
                          <a:latin typeface="Arial"/>
                        </a:rPr>
                        <a:t>With DB Plan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8C5E6"/>
                    </a:solidFill>
                  </a:tcPr>
                </a:tc>
                <a:tc>
                  <a:txBody>
                    <a:bodyPr/>
                    <a:lstStyle/>
                    <a:p>
                      <a:pPr algn="ctr" fontAlgn="b"/>
                      <a:r>
                        <a:rPr lang="en-US" sz="1000" b="1" i="0" u="none" strike="noStrike" dirty="0">
                          <a:effectLst/>
                          <a:latin typeface="Arial"/>
                        </a:rPr>
                        <a:t>Comparison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8C5E6"/>
                    </a:solidFill>
                  </a:tcPr>
                </a:tc>
                <a:tc>
                  <a:txBody>
                    <a:bodyPr/>
                    <a:lstStyle/>
                    <a:p>
                      <a:pPr algn="l" fontAlgn="b"/>
                      <a:endParaRPr lang="en-US" sz="1000" b="0" i="0" u="none" strike="noStrike" dirty="0">
                        <a:effectLst/>
                        <a:latin typeface="Arial"/>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1"/>
                  </a:ext>
                </a:extLst>
              </a:tr>
              <a:tr h="174219">
                <a:tc>
                  <a:txBody>
                    <a:bodyPr/>
                    <a:lstStyle/>
                    <a:p>
                      <a:pPr algn="r" fontAlgn="b"/>
                      <a:r>
                        <a:rPr lang="en-US" sz="1000" b="0" i="0" u="none" strike="noStrike">
                          <a:effectLst/>
                          <a:latin typeface="Arial"/>
                        </a:rPr>
                        <a:t>Value of business </a:t>
                      </a:r>
                    </a:p>
                  </a:txBody>
                  <a:tcPr marL="9525" marR="9525" marT="9525" marB="0" anchor="b">
                    <a:lnL>
                      <a:noFill/>
                    </a:lnL>
                    <a:lnR>
                      <a:noFill/>
                    </a:lnR>
                    <a:lnT>
                      <a:noFill/>
                    </a:lnT>
                    <a:lnB>
                      <a:noFill/>
                    </a:lnB>
                  </a:tcPr>
                </a:tc>
                <a:tc>
                  <a:txBody>
                    <a:bodyPr/>
                    <a:lstStyle/>
                    <a:p>
                      <a:pPr algn="r" fontAlgn="b"/>
                      <a:r>
                        <a:rPr lang="en-US" sz="1000" b="0" i="0" u="none" strike="noStrike" dirty="0">
                          <a:effectLst/>
                          <a:latin typeface="Arial"/>
                        </a:rPr>
                        <a:t>$1,500,000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dirty="0">
                          <a:effectLst/>
                          <a:latin typeface="Arial"/>
                        </a:rPr>
                        <a:t>$1,500,000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174219">
                <a:tc>
                  <a:txBody>
                    <a:bodyPr/>
                    <a:lstStyle/>
                    <a:p>
                      <a:pPr algn="l" fontAlgn="b"/>
                      <a:endParaRPr lang="en-US" sz="1000" b="0" i="0" u="none" strike="noStrike" dirty="0">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174219">
                <a:tc>
                  <a:txBody>
                    <a:bodyPr/>
                    <a:lstStyle/>
                    <a:p>
                      <a:pPr algn="r" fontAlgn="b"/>
                      <a:r>
                        <a:rPr lang="en-US" sz="1000" b="1" i="0" u="none" strike="noStrike">
                          <a:effectLst/>
                          <a:latin typeface="Arial"/>
                        </a:rPr>
                        <a:t>Cost to Buyer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174219">
                <a:tc>
                  <a:txBody>
                    <a:bodyPr/>
                    <a:lstStyle/>
                    <a:p>
                      <a:pPr algn="r" fontAlgn="b"/>
                      <a:r>
                        <a:rPr lang="en-US" sz="1000" b="0" i="0" u="none" strike="noStrike">
                          <a:effectLst/>
                          <a:latin typeface="Arial"/>
                        </a:rPr>
                        <a:t>Cash Down Payment</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effectLst/>
                          <a:latin typeface="Arial"/>
                        </a:rPr>
                        <a:t>$500,000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effectLst/>
                          <a:latin typeface="Arial"/>
                        </a:rPr>
                        <a:t>$500,000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174219">
                <a:tc>
                  <a:txBody>
                    <a:bodyPr/>
                    <a:lstStyle/>
                    <a:p>
                      <a:pPr algn="r" fontAlgn="b"/>
                      <a:r>
                        <a:rPr lang="en-US" sz="1000" b="0" i="0" u="none" strike="noStrike">
                          <a:effectLst/>
                          <a:latin typeface="Arial"/>
                        </a:rPr>
                        <a:t>PV of after-tax principal payments over 10 years</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$1,000,000</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174219">
                <a:tc>
                  <a:txBody>
                    <a:bodyPr/>
                    <a:lstStyle/>
                    <a:p>
                      <a:pPr algn="r" fontAlgn="b"/>
                      <a:r>
                        <a:rPr lang="en-US" sz="1000" b="0" i="0" u="none" strike="noStrike">
                          <a:effectLst/>
                          <a:latin typeface="Arial"/>
                        </a:rPr>
                        <a:t>PV of tax-deductible Pension Payments</a:t>
                      </a:r>
                    </a:p>
                  </a:txBody>
                  <a:tcPr marL="9525" marR="9525" marT="9525" marB="0" anchor="b">
                    <a:lnL>
                      <a:noFill/>
                    </a:lnL>
                    <a:lnR>
                      <a:noFill/>
                    </a:lnR>
                    <a:lnT>
                      <a:noFill/>
                    </a:lnT>
                    <a:lnB>
                      <a:noFill/>
                    </a:lnB>
                  </a:tcPr>
                </a:tc>
                <a:tc>
                  <a:txBody>
                    <a:bodyPr/>
                    <a:lstStyle/>
                    <a:p>
                      <a:pPr algn="l" fontAlgn="b"/>
                      <a:r>
                        <a:rPr lang="en-US" sz="1000" b="0" i="0" u="none" strike="noStrike">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$1,000,000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174219">
                <a:tc>
                  <a:txBody>
                    <a:bodyPr/>
                    <a:lstStyle/>
                    <a:p>
                      <a:pPr algn="r"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$1,500,000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effectLst/>
                          <a:latin typeface="Arial"/>
                        </a:rPr>
                        <a:t>$1,500,000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174219">
                <a:tc>
                  <a:txBody>
                    <a:bodyPr/>
                    <a:lstStyle/>
                    <a:p>
                      <a:pPr algn="r"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r h="174219">
                <a:tc>
                  <a:txBody>
                    <a:bodyPr/>
                    <a:lstStyle/>
                    <a:p>
                      <a:pPr algn="r" fontAlgn="b"/>
                      <a:r>
                        <a:rPr lang="en-US" sz="1000" b="0" i="0" u="none" strike="noStrike">
                          <a:effectLst/>
                          <a:latin typeface="Arial"/>
                        </a:rPr>
                        <a:t>Annual P&amp;I payment at 5.5% interest</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$126,000</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174219">
                <a:tc>
                  <a:txBody>
                    <a:bodyPr/>
                    <a:lstStyle/>
                    <a:p>
                      <a:pPr algn="r" fontAlgn="b"/>
                      <a:r>
                        <a:rPr lang="en-US" sz="1000" b="0" i="0" u="none" strike="noStrike">
                          <a:effectLst/>
                          <a:latin typeface="Arial"/>
                        </a:rPr>
                        <a:t>Annual pension contribution over 10 years</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$126,000</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174219">
                <a:tc>
                  <a:txBody>
                    <a:bodyPr/>
                    <a:lstStyle/>
                    <a:p>
                      <a:pPr algn="r" fontAlgn="b"/>
                      <a:r>
                        <a:rPr lang="en-US" sz="1000" b="0" i="0" u="none" strike="noStrike" dirty="0">
                          <a:effectLst/>
                          <a:latin typeface="Arial"/>
                        </a:rPr>
                        <a:t>Deductible amount @ 50%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-$13,000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-$63,000</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174219">
                <a:tc>
                  <a:txBody>
                    <a:bodyPr/>
                    <a:lstStyle/>
                    <a:p>
                      <a:pPr algn="r" fontAlgn="b"/>
                      <a:r>
                        <a:rPr lang="en-US" sz="1000" b="0" i="0" u="none" strike="noStrike" dirty="0">
                          <a:effectLst/>
                          <a:latin typeface="Arial"/>
                        </a:rPr>
                        <a:t>Average annual after-tax cost  @ 50%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$113,000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Arial"/>
                        </a:rPr>
                        <a:t>$63,000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13"/>
                  </a:ext>
                </a:extLst>
              </a:tr>
              <a:tr h="174219">
                <a:tc>
                  <a:txBody>
                    <a:bodyPr/>
                    <a:lstStyle/>
                    <a:p>
                      <a:pPr algn="r" fontAlgn="b"/>
                      <a:r>
                        <a:rPr lang="en-US" sz="1000" b="0" i="0" u="none" strike="noStrike">
                          <a:effectLst/>
                          <a:latin typeface="Arial"/>
                        </a:rPr>
                        <a:t>Total cost to buyer over 10 years</a:t>
                      </a:r>
                    </a:p>
                  </a:txBody>
                  <a:tcPr marL="9525" marR="9525" marT="9525" marB="0" anchor="b">
                    <a:lnL>
                      <a:noFill/>
                    </a:lnL>
                    <a:lnR>
                      <a:noFill/>
                    </a:lnR>
                    <a:lnT>
                      <a:noFill/>
                    </a:lnT>
                    <a:lnB>
                      <a:noFill/>
                    </a:lnB>
                  </a:tcPr>
                </a:tc>
                <a:tc>
                  <a:txBody>
                    <a:bodyPr/>
                    <a:lstStyle/>
                    <a:p>
                      <a:pPr algn="r" fontAlgn="b"/>
                      <a:r>
                        <a:rPr lang="en-US" sz="1000" b="0" i="0" u="none" strike="noStrike" dirty="0">
                          <a:effectLst/>
                          <a:latin typeface="Arial"/>
                        </a:rPr>
                        <a:t>$1,130,000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6F8BE"/>
                    </a:solidFill>
                  </a:tcPr>
                </a:tc>
                <a:tc>
                  <a:txBody>
                    <a:bodyPr/>
                    <a:lstStyle/>
                    <a:p>
                      <a:pPr algn="r" fontAlgn="b"/>
                      <a:r>
                        <a:rPr lang="en-US" sz="1000" b="0" i="0" u="none" strike="noStrike" dirty="0">
                          <a:effectLst/>
                          <a:latin typeface="Arial"/>
                        </a:rPr>
                        <a:t>$630,000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6F8BE"/>
                    </a:solidFill>
                  </a:tcPr>
                </a:tc>
                <a:tc>
                  <a:txBody>
                    <a:bodyPr/>
                    <a:lstStyle/>
                    <a:p>
                      <a:pPr algn="r" fontAlgn="b"/>
                      <a:r>
                        <a:rPr lang="en-US" sz="1000" b="0" i="0" u="none" strike="noStrike" dirty="0">
                          <a:effectLst/>
                          <a:latin typeface="Arial"/>
                        </a:rPr>
                        <a:t>($500,000)</a:t>
                      </a:r>
                    </a:p>
                  </a:txBody>
                  <a:tcPr marL="9525" marR="9525" marT="9525" marB="0" anchor="b">
                    <a:lnL>
                      <a:noFill/>
                    </a:lnL>
                    <a:lnR>
                      <a:noFill/>
                    </a:lnR>
                    <a:lnT>
                      <a:noFill/>
                    </a:lnT>
                    <a:lnB>
                      <a:noFill/>
                    </a:lnB>
                    <a:solidFill>
                      <a:srgbClr val="CCF07C"/>
                    </a:solidFill>
                  </a:tcPr>
                </a:tc>
                <a:tc>
                  <a:txBody>
                    <a:bodyPr/>
                    <a:lstStyle/>
                    <a:p>
                      <a:pPr algn="l" fontAlgn="b"/>
                      <a:endParaRPr lang="en-US" sz="1000" b="0" i="0" u="none" strike="noStrike" dirty="0">
                        <a:effectLst/>
                        <a:latin typeface="Arial"/>
                      </a:endParaRPr>
                    </a:p>
                  </a:txBody>
                  <a:tcPr marL="9525" marR="9525" marT="9525" marB="0" anchor="b">
                    <a:lnL>
                      <a:noFill/>
                    </a:lnL>
                    <a:lnR>
                      <a:noFill/>
                    </a:lnR>
                    <a:lnT>
                      <a:noFill/>
                    </a:lnT>
                    <a:lnB>
                      <a:noFill/>
                    </a:lnB>
                    <a:noFill/>
                  </a:tcPr>
                </a:tc>
                <a:extLst>
                  <a:ext uri="{0D108BD9-81ED-4DB2-BD59-A6C34878D82A}">
                    <a16:rowId xmlns:a16="http://schemas.microsoft.com/office/drawing/2014/main" val="10014"/>
                  </a:ext>
                </a:extLst>
              </a:tr>
              <a:tr h="174219">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15"/>
                  </a:ext>
                </a:extLst>
              </a:tr>
              <a:tr h="174219">
                <a:tc>
                  <a:txBody>
                    <a:bodyPr/>
                    <a:lstStyle/>
                    <a:p>
                      <a:pPr algn="r" fontAlgn="b"/>
                      <a:r>
                        <a:rPr lang="en-US" sz="1000" b="1" i="0" u="none" strike="noStrike">
                          <a:effectLst/>
                          <a:latin typeface="Arial"/>
                        </a:rPr>
                        <a:t>Proceeds to Seller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16"/>
                  </a:ext>
                </a:extLst>
              </a:tr>
              <a:tr h="174219">
                <a:tc>
                  <a:txBody>
                    <a:bodyPr/>
                    <a:lstStyle/>
                    <a:p>
                      <a:pPr algn="r" fontAlgn="b"/>
                      <a:r>
                        <a:rPr lang="en-US" sz="1000" b="0" i="0" u="none" strike="noStrike" dirty="0">
                          <a:effectLst/>
                          <a:latin typeface="Arial"/>
                        </a:rPr>
                        <a:t>Down payment at capital gains tax @ 30%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effectLst/>
                          <a:latin typeface="Arial"/>
                        </a:rPr>
                        <a:t>$350,000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effectLst/>
                          <a:latin typeface="Arial"/>
                        </a:rPr>
                        <a:t>$350,000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17"/>
                  </a:ext>
                </a:extLst>
              </a:tr>
              <a:tr h="174219">
                <a:tc>
                  <a:txBody>
                    <a:bodyPr/>
                    <a:lstStyle/>
                    <a:p>
                      <a:pPr algn="r" fontAlgn="b"/>
                      <a:r>
                        <a:rPr lang="en-US" sz="1000" b="0" i="0" u="none" strike="noStrike" dirty="0">
                          <a:effectLst/>
                          <a:latin typeface="Arial"/>
                        </a:rPr>
                        <a:t>After-tax  sale proceeds - Interest  @ 50%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$130,000</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dirty="0">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18"/>
                  </a:ext>
                </a:extLst>
              </a:tr>
              <a:tr h="174219">
                <a:tc>
                  <a:txBody>
                    <a:bodyPr/>
                    <a:lstStyle/>
                    <a:p>
                      <a:pPr algn="r" fontAlgn="b"/>
                      <a:r>
                        <a:rPr lang="en-US" sz="1000" b="0" i="0" u="none" strike="noStrike" dirty="0">
                          <a:effectLst/>
                          <a:latin typeface="Arial"/>
                        </a:rPr>
                        <a:t>After-tax sale Proceeds - principal @ 30%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$700,000</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19"/>
                  </a:ext>
                </a:extLst>
              </a:tr>
              <a:tr h="174219">
                <a:tc>
                  <a:txBody>
                    <a:bodyPr/>
                    <a:lstStyle/>
                    <a:p>
                      <a:pPr algn="r" fontAlgn="b"/>
                      <a:r>
                        <a:rPr lang="en-US" sz="1000" b="0" i="0" u="none" strike="noStrike" dirty="0">
                          <a:effectLst/>
                          <a:latin typeface="+mn-lt"/>
                        </a:rPr>
                        <a:t>Accumulated value of proceeds at 5.5% @ 30%</a:t>
                      </a:r>
                      <a:endParaRPr lang="en-US" sz="1000" b="0" i="0" u="none" strike="noStrike" dirty="0">
                        <a:effectLst/>
                        <a:latin typeface="Arial"/>
                      </a:endParaRP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$198,000</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20"/>
                  </a:ext>
                </a:extLst>
              </a:tr>
              <a:tr h="174219">
                <a:tc>
                  <a:txBody>
                    <a:bodyPr/>
                    <a:lstStyle/>
                    <a:p>
                      <a:pPr algn="r" fontAlgn="b"/>
                      <a:r>
                        <a:rPr lang="en-US" sz="1000" b="0" i="0" u="none" strike="noStrike" dirty="0">
                          <a:effectLst/>
                          <a:latin typeface="Arial"/>
                        </a:rPr>
                        <a:t>Single sum value of pension benefit (rolled into an IRA)</a:t>
                      </a:r>
                    </a:p>
                  </a:txBody>
                  <a:tcPr marL="9525" marR="9525" marT="9525" marB="0" anchor="b">
                    <a:lnL>
                      <a:noFill/>
                    </a:lnL>
                    <a:lnR>
                      <a:noFill/>
                    </a:lnR>
                    <a:lnT>
                      <a:noFill/>
                    </a:lnT>
                    <a:lnB>
                      <a:noFill/>
                    </a:lnB>
                  </a:tcPr>
                </a:tc>
                <a:tc>
                  <a:txBody>
                    <a:bodyPr/>
                    <a:lstStyle/>
                    <a:p>
                      <a:pPr algn="l" fontAlgn="b"/>
                      <a:r>
                        <a:rPr lang="en-US" sz="1000" b="0" i="0" u="none" strike="noStrike">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$1,712,000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21"/>
                  </a:ext>
                </a:extLst>
              </a:tr>
              <a:tr h="174219">
                <a:tc>
                  <a:txBody>
                    <a:bodyPr/>
                    <a:lstStyle/>
                    <a:p>
                      <a:pPr algn="r" fontAlgn="b"/>
                      <a:r>
                        <a:rPr lang="en-US" sz="1000" b="0" i="0" u="none" strike="noStrike">
                          <a:effectLst/>
                          <a:latin typeface="Arial"/>
                        </a:rPr>
                        <a:t>Total proceeds a</a:t>
                      </a:r>
                      <a:r>
                        <a:rPr lang="en-US" sz="1000" b="0" i="1" u="none" strike="noStrike">
                          <a:effectLst/>
                          <a:latin typeface="Arial"/>
                        </a:rPr>
                        <a:t>vailable</a:t>
                      </a:r>
                      <a:r>
                        <a:rPr lang="en-US" sz="1000" b="0" i="0" u="none" strike="noStrike">
                          <a:effectLst/>
                          <a:latin typeface="Arial"/>
                        </a:rPr>
                        <a:t> to Seller at end of 10 years</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$1,378,000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6F8BE"/>
                    </a:solidFill>
                  </a:tcPr>
                </a:tc>
                <a:tc>
                  <a:txBody>
                    <a:bodyPr/>
                    <a:lstStyle/>
                    <a:p>
                      <a:pPr algn="r" fontAlgn="b"/>
                      <a:r>
                        <a:rPr lang="en-US" sz="1000" b="0" i="0" u="none" strike="noStrike" dirty="0">
                          <a:effectLst/>
                          <a:latin typeface="Arial"/>
                        </a:rPr>
                        <a:t>$2,062,000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6F8BE"/>
                    </a:solidFill>
                  </a:tcPr>
                </a:tc>
                <a:tc>
                  <a:txBody>
                    <a:bodyPr/>
                    <a:lstStyle/>
                    <a:p>
                      <a:pPr algn="r" fontAlgn="b"/>
                      <a:r>
                        <a:rPr lang="en-US" sz="1000" b="0" i="0" u="none" strike="noStrike">
                          <a:effectLst/>
                          <a:latin typeface="Arial"/>
                        </a:rPr>
                        <a:t>$684,000</a:t>
                      </a:r>
                    </a:p>
                  </a:txBody>
                  <a:tcPr marL="9525" marR="9525" marT="9525" marB="0" anchor="b">
                    <a:lnL>
                      <a:noFill/>
                    </a:lnL>
                    <a:lnR>
                      <a:noFill/>
                    </a:lnR>
                    <a:lnT>
                      <a:noFill/>
                    </a:lnT>
                    <a:lnB>
                      <a:noFill/>
                    </a:lnB>
                    <a:solidFill>
                      <a:srgbClr val="CCF07C"/>
                    </a:solidFill>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22"/>
                  </a:ext>
                </a:extLst>
              </a:tr>
              <a:tr h="174219">
                <a:tc>
                  <a:txBody>
                    <a:bodyPr/>
                    <a:lstStyle/>
                    <a:p>
                      <a:pPr algn="r" fontAlgn="b"/>
                      <a:endParaRPr lang="en-US" sz="1000" b="0" i="0" u="none" strike="noStrike" dirty="0">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dirty="0">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23"/>
                  </a:ext>
                </a:extLst>
              </a:tr>
              <a:tr h="174219">
                <a:tc>
                  <a:txBody>
                    <a:bodyPr/>
                    <a:lstStyle/>
                    <a:p>
                      <a:pPr algn="r" fontAlgn="b"/>
                      <a:r>
                        <a:rPr lang="en-US" sz="1000" b="0" i="0" u="none" strike="noStrike" dirty="0">
                          <a:effectLst/>
                          <a:latin typeface="Arial"/>
                        </a:rPr>
                        <a:t>Single sum value of pension benefit (paid directly to seller @ 50%)</a:t>
                      </a:r>
                    </a:p>
                  </a:txBody>
                  <a:tcPr marL="9525" marR="9525" marT="9525" marB="0" anchor="b">
                    <a:lnL>
                      <a:noFill/>
                    </a:lnL>
                    <a:lnR>
                      <a:noFill/>
                    </a:lnR>
                    <a:lnT>
                      <a:noFill/>
                    </a:lnT>
                    <a:lnB>
                      <a:noFill/>
                    </a:lnB>
                  </a:tcPr>
                </a:tc>
                <a:tc>
                  <a:txBody>
                    <a:bodyPr/>
                    <a:lstStyle/>
                    <a:p>
                      <a:pPr algn="l" fontAlgn="b"/>
                      <a:r>
                        <a:rPr lang="en-US" sz="1000" b="0" i="0" u="none" strike="noStrike">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$856,000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24"/>
                  </a:ext>
                </a:extLst>
              </a:tr>
              <a:tr h="174219">
                <a:tc>
                  <a:txBody>
                    <a:bodyPr/>
                    <a:lstStyle/>
                    <a:p>
                      <a:pPr algn="r" fontAlgn="b"/>
                      <a:r>
                        <a:rPr lang="en-US" sz="1000" b="0" i="0" u="none" strike="noStrike">
                          <a:effectLst/>
                          <a:latin typeface="Arial"/>
                        </a:rPr>
                        <a:t>Total After-tax Proceeds to Seller</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$1,378,000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6F8BE"/>
                    </a:solidFill>
                  </a:tcPr>
                </a:tc>
                <a:tc>
                  <a:txBody>
                    <a:bodyPr/>
                    <a:lstStyle/>
                    <a:p>
                      <a:pPr algn="r" fontAlgn="b"/>
                      <a:r>
                        <a:rPr lang="en-US" sz="1000" b="0" i="0" u="none" strike="noStrike" dirty="0">
                          <a:effectLst/>
                          <a:latin typeface="Arial"/>
                        </a:rPr>
                        <a:t>$1,206,000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6F8BE"/>
                    </a:solidFill>
                  </a:tcPr>
                </a:tc>
                <a:tc>
                  <a:txBody>
                    <a:bodyPr/>
                    <a:lstStyle/>
                    <a:p>
                      <a:pPr algn="r" fontAlgn="b"/>
                      <a:r>
                        <a:rPr lang="en-US" sz="1000" b="0" i="0" u="none" strike="noStrike" dirty="0">
                          <a:effectLst/>
                          <a:latin typeface="Arial"/>
                        </a:rPr>
                        <a:t>($172,000)</a:t>
                      </a:r>
                    </a:p>
                  </a:txBody>
                  <a:tcPr marL="9525" marR="9525" marT="9525" marB="0" anchor="b">
                    <a:lnL>
                      <a:noFill/>
                    </a:lnL>
                    <a:lnR>
                      <a:noFill/>
                    </a:lnR>
                    <a:lnT>
                      <a:noFill/>
                    </a:lnT>
                    <a:lnB>
                      <a:noFill/>
                    </a:lnB>
                    <a:solidFill>
                      <a:srgbClr val="CCF07C"/>
                    </a:solidFill>
                  </a:tcPr>
                </a:tc>
                <a:tc>
                  <a:txBody>
                    <a:bodyPr/>
                    <a:lstStyle/>
                    <a:p>
                      <a:pPr algn="l" fontAlgn="b"/>
                      <a:endParaRPr lang="en-US" sz="1000" b="0" i="0" u="none" strike="noStrike" dirty="0">
                        <a:effectLst/>
                        <a:latin typeface="Arial"/>
                      </a:endParaRPr>
                    </a:p>
                  </a:txBody>
                  <a:tcPr marL="9525" marR="9525" marT="9525" marB="0" anchor="b">
                    <a:lnL>
                      <a:noFill/>
                    </a:lnL>
                    <a:lnR>
                      <a:noFill/>
                    </a:lnR>
                    <a:lnT>
                      <a:noFill/>
                    </a:lnT>
                    <a:lnB>
                      <a:noFill/>
                    </a:lnB>
                    <a:noFill/>
                  </a:tcPr>
                </a:tc>
                <a:extLst>
                  <a:ext uri="{0D108BD9-81ED-4DB2-BD59-A6C34878D82A}">
                    <a16:rowId xmlns:a16="http://schemas.microsoft.com/office/drawing/2014/main" val="10025"/>
                  </a:ext>
                </a:extLst>
              </a:tr>
              <a:tr h="174219">
                <a:tc>
                  <a:txBody>
                    <a:bodyPr/>
                    <a:lstStyle/>
                    <a:p>
                      <a:pPr algn="l" fontAlgn="b"/>
                      <a:endParaRPr lang="en-US" sz="1000" b="0" i="0" u="none" strike="noStrike" dirty="0">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dirty="0">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26"/>
                  </a:ext>
                </a:extLst>
              </a:tr>
            </a:tbl>
          </a:graphicData>
        </a:graphic>
      </p:graphicFrame>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18</a:t>
            </a:fld>
            <a:endParaRPr lang="en-US" altLang="en-US" dirty="0"/>
          </a:p>
        </p:txBody>
      </p:sp>
    </p:spTree>
    <p:extLst>
      <p:ext uri="{BB962C8B-B14F-4D97-AF65-F5344CB8AC3E}">
        <p14:creationId xmlns:p14="http://schemas.microsoft.com/office/powerpoint/2010/main" val="4139218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defTabSz="457200">
              <a:lnSpc>
                <a:spcPct val="98000"/>
              </a:lnSpc>
              <a:tabLst>
                <a:tab pos="723900" algn="l"/>
                <a:tab pos="1447800" algn="l"/>
                <a:tab pos="2171700" algn="l"/>
                <a:tab pos="2895600" algn="l"/>
                <a:tab pos="3619500" algn="l"/>
                <a:tab pos="4343400" algn="l"/>
                <a:tab pos="5067300" algn="l"/>
                <a:tab pos="5791200" algn="l"/>
                <a:tab pos="6515100" algn="l"/>
              </a:tabLst>
            </a:pPr>
            <a:r>
              <a:rPr lang="en-US" sz="3200" b="1" dirty="0">
                <a:solidFill>
                  <a:schemeClr val="accent4">
                    <a:lumMod val="65000"/>
                    <a:lumOff val="35000"/>
                  </a:schemeClr>
                </a:solidFill>
                <a:latin typeface="Calibri" pitchFamily="34" charset="0"/>
              </a:rPr>
              <a:t>Stock Sale with Outside Buyer</a:t>
            </a:r>
          </a:p>
        </p:txBody>
      </p:sp>
      <p:sp>
        <p:nvSpPr>
          <p:cNvPr id="6147" name="Rectangle 3"/>
          <p:cNvSpPr>
            <a:spLocks noGrp="1" noChangeArrowheads="1"/>
          </p:cNvSpPr>
          <p:nvPr>
            <p:ph type="body" sz="half" idx="1"/>
          </p:nvPr>
        </p:nvSpPr>
        <p:spPr>
          <a:xfrm>
            <a:off x="457200" y="1066800"/>
            <a:ext cx="8153400" cy="4530725"/>
          </a:xfrm>
        </p:spPr>
        <p:txBody>
          <a:bodyPr/>
          <a:lstStyle/>
          <a:p>
            <a:pPr>
              <a:lnSpc>
                <a:spcPct val="90000"/>
              </a:lnSpc>
              <a:spcAft>
                <a:spcPts val="600"/>
              </a:spcAft>
            </a:pPr>
            <a:endParaRPr lang="en-US" sz="2800" dirty="0">
              <a:latin typeface="Calibri" panose="020F0502020204030204" pitchFamily="34" charset="0"/>
            </a:endParaRPr>
          </a:p>
          <a:p>
            <a:pPr>
              <a:lnSpc>
                <a:spcPct val="90000"/>
              </a:lnSpc>
              <a:spcAft>
                <a:spcPts val="600"/>
              </a:spcAft>
            </a:pPr>
            <a:r>
              <a:rPr lang="en-US" sz="2800" dirty="0">
                <a:latin typeface="Calibri" panose="020F0502020204030204" pitchFamily="34" charset="0"/>
              </a:rPr>
              <a:t>Can work with outside buyer, but is more complex:</a:t>
            </a:r>
            <a:endParaRPr lang="en-US" sz="2400" dirty="0">
              <a:latin typeface="Calibri" panose="020F0502020204030204" pitchFamily="34" charset="0"/>
            </a:endParaRPr>
          </a:p>
          <a:p>
            <a:pPr lvl="1">
              <a:lnSpc>
                <a:spcPct val="90000"/>
              </a:lnSpc>
              <a:spcAft>
                <a:spcPts val="600"/>
              </a:spcAft>
            </a:pPr>
            <a:r>
              <a:rPr lang="en-US" sz="2400" dirty="0">
                <a:latin typeface="Calibri" panose="020F0502020204030204" pitchFamily="34" charset="0"/>
              </a:rPr>
              <a:t>Seller sets up a separate business (consulting?)</a:t>
            </a:r>
          </a:p>
          <a:p>
            <a:pPr lvl="1">
              <a:lnSpc>
                <a:spcPct val="90000"/>
              </a:lnSpc>
              <a:spcAft>
                <a:spcPts val="600"/>
              </a:spcAft>
            </a:pPr>
            <a:r>
              <a:rPr lang="en-US" sz="2400" dirty="0">
                <a:latin typeface="Calibri" panose="020F0502020204030204" pitchFamily="34" charset="0"/>
              </a:rPr>
              <a:t>Avoid Controlled Group or Affiliated Service Group relationships</a:t>
            </a:r>
          </a:p>
          <a:p>
            <a:pPr lvl="1">
              <a:lnSpc>
                <a:spcPct val="90000"/>
              </a:lnSpc>
              <a:spcAft>
                <a:spcPts val="600"/>
              </a:spcAft>
            </a:pPr>
            <a:r>
              <a:rPr lang="en-US" sz="2400" dirty="0">
                <a:latin typeface="Calibri" panose="020F0502020204030204" pitchFamily="34" charset="0"/>
              </a:rPr>
              <a:t>Need some service and salary in the new business</a:t>
            </a:r>
          </a:p>
          <a:p>
            <a:pPr lvl="1">
              <a:lnSpc>
                <a:spcPct val="90000"/>
              </a:lnSpc>
              <a:spcAft>
                <a:spcPts val="600"/>
              </a:spcAft>
            </a:pPr>
            <a:r>
              <a:rPr lang="en-US" sz="2400" dirty="0">
                <a:latin typeface="Calibri" panose="020F0502020204030204" pitchFamily="34" charset="0"/>
              </a:rPr>
              <a:t>Sale proceeds are paid to new business</a:t>
            </a:r>
          </a:p>
          <a:p>
            <a:pPr lvl="1">
              <a:lnSpc>
                <a:spcPct val="90000"/>
              </a:lnSpc>
              <a:spcAft>
                <a:spcPts val="600"/>
              </a:spcAft>
            </a:pPr>
            <a:r>
              <a:rPr lang="en-US" sz="2400" dirty="0">
                <a:latin typeface="Calibri" panose="020F0502020204030204" pitchFamily="34" charset="0"/>
              </a:rPr>
              <a:t>Especially important to get good legal and tax advice in this situation</a:t>
            </a:r>
          </a:p>
          <a:p>
            <a:pPr lvl="1">
              <a:lnSpc>
                <a:spcPct val="90000"/>
              </a:lnSpc>
            </a:pPr>
            <a:endParaRPr lang="en-US" sz="2400" dirty="0">
              <a:latin typeface="Calibri" panose="020F0502020204030204" pitchFamily="34" charset="0"/>
            </a:endParaRPr>
          </a:p>
          <a:p>
            <a:pPr marL="344487" lvl="1" indent="0">
              <a:lnSpc>
                <a:spcPct val="90000"/>
              </a:lnSpc>
              <a:buNone/>
            </a:pPr>
            <a:endParaRPr lang="en-US" sz="2000" dirty="0">
              <a:latin typeface="Calibri" panose="020F0502020204030204" pitchFamily="34" charset="0"/>
            </a:endParaRPr>
          </a:p>
          <a:p>
            <a:pPr marL="0" indent="0">
              <a:lnSpc>
                <a:spcPct val="90000"/>
              </a:lnSpc>
              <a:buNone/>
            </a:pPr>
            <a:endParaRPr lang="en-US" sz="2800" dirty="0">
              <a:latin typeface="Calibri" panose="020F0502020204030204" pitchFamily="34" charset="0"/>
            </a:endParaRPr>
          </a:p>
          <a:p>
            <a:pPr marL="0" indent="0">
              <a:lnSpc>
                <a:spcPct val="90000"/>
              </a:lnSpc>
              <a:buNone/>
            </a:pPr>
            <a:endParaRPr lang="en-US" sz="2400" dirty="0">
              <a:latin typeface="Calibri" panose="020F0502020204030204" pitchFamily="34" charset="0"/>
            </a:endParaRPr>
          </a:p>
          <a:p>
            <a:pPr marL="671512" lvl="2" indent="0" eaLnBrk="1" hangingPunct="1">
              <a:lnSpc>
                <a:spcPct val="90000"/>
              </a:lnSpc>
              <a:buNone/>
            </a:pPr>
            <a:endParaRPr lang="en-US" sz="1800" dirty="0">
              <a:latin typeface="Calibri" pitchFamily="34" charset="0"/>
              <a:sym typeface="Wingdings" pitchFamily="2" charset="2"/>
            </a:endParaRPr>
          </a:p>
          <a:p>
            <a:pPr lvl="1" eaLnBrk="1" hangingPunct="1">
              <a:lnSpc>
                <a:spcPct val="90000"/>
              </a:lnSpc>
              <a:buNone/>
            </a:pPr>
            <a:endParaRPr lang="en-US" sz="22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pic>
        <p:nvPicPr>
          <p:cNvPr id="7" name="Picture 6" descr="IAI_Icon.jpg"/>
          <p:cNvPicPr>
            <a:picLocks noChangeAspect="1"/>
          </p:cNvPicPr>
          <p:nvPr/>
        </p:nvPicPr>
        <p:blipFill>
          <a:blip r:embed="rId3" cstate="print"/>
          <a:stretch>
            <a:fillRect/>
          </a:stretch>
        </p:blipFill>
        <p:spPr>
          <a:xfrm>
            <a:off x="7772400" y="5715000"/>
            <a:ext cx="941832" cy="779626"/>
          </a:xfrm>
          <a:prstGeom prst="rect">
            <a:avLst/>
          </a:prstGeom>
        </p:spPr>
      </p:pic>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19</a:t>
            </a:fld>
            <a:endParaRPr lang="en-US" altLang="en-US" dirty="0"/>
          </a:p>
        </p:txBody>
      </p:sp>
    </p:spTree>
    <p:extLst>
      <p:ext uri="{BB962C8B-B14F-4D97-AF65-F5344CB8AC3E}">
        <p14:creationId xmlns:p14="http://schemas.microsoft.com/office/powerpoint/2010/main" val="2756890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200" b="1" dirty="0">
                <a:solidFill>
                  <a:schemeClr val="accent4">
                    <a:lumMod val="65000"/>
                    <a:lumOff val="35000"/>
                  </a:schemeClr>
                </a:solidFill>
                <a:latin typeface="Calibri" pitchFamily="34" charset="0"/>
              </a:rPr>
              <a:t>About IAI</a:t>
            </a:r>
          </a:p>
        </p:txBody>
      </p:sp>
      <p:sp>
        <p:nvSpPr>
          <p:cNvPr id="6147" name="Rectangle 3"/>
          <p:cNvSpPr>
            <a:spLocks noGrp="1" noChangeArrowheads="1"/>
          </p:cNvSpPr>
          <p:nvPr>
            <p:ph type="body" sz="half" idx="1"/>
          </p:nvPr>
        </p:nvSpPr>
        <p:spPr>
          <a:xfrm>
            <a:off x="457200" y="1066800"/>
            <a:ext cx="8153400" cy="4530725"/>
          </a:xfrm>
        </p:spPr>
        <p:txBody>
          <a:bodyPr/>
          <a:lstStyle/>
          <a:p>
            <a:pPr marL="0" lvl="0" indent="0">
              <a:lnSpc>
                <a:spcPct val="90000"/>
              </a:lnSpc>
              <a:spcAft>
                <a:spcPts val="600"/>
              </a:spcAft>
              <a:buClr>
                <a:srgbClr val="2EAFDB"/>
              </a:buClr>
              <a:buNone/>
            </a:pPr>
            <a:r>
              <a:rPr lang="en-US" sz="2400" dirty="0">
                <a:solidFill>
                  <a:srgbClr val="000000"/>
                </a:solidFill>
                <a:latin typeface="Calibri" panose="020F0502020204030204" pitchFamily="34" charset="0"/>
              </a:rPr>
              <a:t>Independent Actuaries, Inc. (IAI)</a:t>
            </a:r>
          </a:p>
          <a:p>
            <a:pPr lvl="0" algn="just">
              <a:lnSpc>
                <a:spcPct val="90000"/>
              </a:lnSpc>
              <a:spcAft>
                <a:spcPts val="600"/>
              </a:spcAft>
              <a:buClr>
                <a:srgbClr val="2EAFDB"/>
              </a:buClr>
            </a:pPr>
            <a:r>
              <a:rPr lang="en-US" sz="2000" dirty="0">
                <a:solidFill>
                  <a:srgbClr val="000000"/>
                </a:solidFill>
                <a:latin typeface="Calibri" panose="020F0502020204030204" pitchFamily="34" charset="0"/>
              </a:rPr>
              <a:t>IAI is the largest independently-owned  actuarial consulting firm in the Pacific Northwest. We provide customized retirement plan design, valuation, administrative and consulting services to a wide array of clients, including small business owners, large corporations, and public sector employers. </a:t>
            </a:r>
          </a:p>
          <a:p>
            <a:pPr lvl="0" algn="just">
              <a:lnSpc>
                <a:spcPct val="90000"/>
              </a:lnSpc>
              <a:spcAft>
                <a:spcPts val="600"/>
              </a:spcAft>
              <a:buClr>
                <a:srgbClr val="2EAFDB"/>
              </a:buClr>
            </a:pPr>
            <a:r>
              <a:rPr lang="en-US" sz="2000" dirty="0">
                <a:solidFill>
                  <a:srgbClr val="000000"/>
                </a:solidFill>
                <a:latin typeface="Calibri" panose="020F0502020204030204" pitchFamily="34" charset="0"/>
              </a:rPr>
              <a:t>We have 12 professional credentialed consultants on staff, including 9 credentialed actuaries.</a:t>
            </a:r>
          </a:p>
          <a:p>
            <a:pPr lvl="0" algn="just">
              <a:lnSpc>
                <a:spcPct val="90000"/>
              </a:lnSpc>
              <a:spcAft>
                <a:spcPts val="600"/>
              </a:spcAft>
              <a:buClr>
                <a:srgbClr val="2EAFDB"/>
              </a:buClr>
            </a:pPr>
            <a:r>
              <a:rPr lang="en-US" sz="2000" dirty="0">
                <a:solidFill>
                  <a:srgbClr val="000000"/>
                </a:solidFill>
                <a:latin typeface="Calibri" panose="020F0502020204030204" pitchFamily="34" charset="0"/>
              </a:rPr>
              <a:t>We specialize in defined benefit plans (both pension and retiree medical) and the majority of our clients are small businesses.</a:t>
            </a:r>
          </a:p>
          <a:p>
            <a:pPr lvl="0" algn="just">
              <a:lnSpc>
                <a:spcPct val="90000"/>
              </a:lnSpc>
              <a:spcAft>
                <a:spcPts val="600"/>
              </a:spcAft>
              <a:buClr>
                <a:srgbClr val="2EAFDB"/>
              </a:buClr>
            </a:pPr>
            <a:r>
              <a:rPr lang="en-US" sz="2000" dirty="0">
                <a:solidFill>
                  <a:srgbClr val="000000"/>
                </a:solidFill>
                <a:latin typeface="Calibri" panose="020F0502020204030204" pitchFamily="34" charset="0"/>
              </a:rPr>
              <a:t>For additional information and resources, visit our website at: </a:t>
            </a:r>
          </a:p>
          <a:p>
            <a:pPr marL="0" lvl="0" indent="0" algn="ctr">
              <a:lnSpc>
                <a:spcPct val="90000"/>
              </a:lnSpc>
              <a:spcAft>
                <a:spcPts val="600"/>
              </a:spcAft>
              <a:buClr>
                <a:srgbClr val="2EAFDB"/>
              </a:buClr>
              <a:buNone/>
            </a:pPr>
            <a:r>
              <a:rPr lang="en-US" sz="2000" dirty="0">
                <a:solidFill>
                  <a:srgbClr val="000000"/>
                </a:solidFill>
                <a:latin typeface="Calibri" panose="020F0502020204030204" pitchFamily="34" charset="0"/>
                <a:hlinkClick r:id="rId3"/>
              </a:rPr>
              <a:t>www.independentactuaries.com</a:t>
            </a:r>
            <a:r>
              <a:rPr lang="en-US" sz="2000" dirty="0">
                <a:solidFill>
                  <a:srgbClr val="000000"/>
                </a:solidFill>
                <a:latin typeface="Calibri" panose="020F0502020204030204" pitchFamily="34" charset="0"/>
              </a:rPr>
              <a:t> </a:t>
            </a:r>
          </a:p>
          <a:p>
            <a:pPr marL="0" indent="0" eaLnBrk="1" hangingPunct="1">
              <a:lnSpc>
                <a:spcPct val="90000"/>
              </a:lnSpc>
              <a:buNone/>
            </a:pPr>
            <a:endParaRPr lang="en-US" sz="2800" dirty="0">
              <a:latin typeface="Calibri" pitchFamily="34" charset="0"/>
              <a:sym typeface="Wingdings" pitchFamily="2" charset="2"/>
            </a:endParaRPr>
          </a:p>
          <a:p>
            <a:pPr eaLnBrk="1" hangingPunct="1">
              <a:lnSpc>
                <a:spcPct val="90000"/>
              </a:lnSpc>
            </a:pPr>
            <a:endParaRPr lang="en-US" sz="18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2</a:t>
            </a:fld>
            <a:endParaRPr lang="en-US" altLang="en-US" dirty="0"/>
          </a:p>
        </p:txBody>
      </p:sp>
      <p:pic>
        <p:nvPicPr>
          <p:cNvPr id="7" name="Picture 6" descr="IAI_Icon.jpg"/>
          <p:cNvPicPr>
            <a:picLocks noChangeAspect="1"/>
          </p:cNvPicPr>
          <p:nvPr/>
        </p:nvPicPr>
        <p:blipFill>
          <a:blip r:embed="rId4" cstate="print"/>
          <a:stretch>
            <a:fillRect/>
          </a:stretch>
        </p:blipFill>
        <p:spPr>
          <a:xfrm>
            <a:off x="7772400" y="5715000"/>
            <a:ext cx="941832" cy="779628"/>
          </a:xfrm>
          <a:prstGeom prst="rect">
            <a:avLst/>
          </a:prstGeom>
        </p:spPr>
      </p:pic>
    </p:spTree>
    <p:extLst>
      <p:ext uri="{BB962C8B-B14F-4D97-AF65-F5344CB8AC3E}">
        <p14:creationId xmlns:p14="http://schemas.microsoft.com/office/powerpoint/2010/main" val="2011131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200" b="1" dirty="0">
                <a:solidFill>
                  <a:schemeClr val="accent4">
                    <a:lumMod val="65000"/>
                    <a:lumOff val="35000"/>
                  </a:schemeClr>
                </a:solidFill>
                <a:latin typeface="Calibri" pitchFamily="34" charset="0"/>
              </a:rPr>
              <a:t>Comments, Caveats and Cautions</a:t>
            </a:r>
          </a:p>
        </p:txBody>
      </p:sp>
      <p:sp>
        <p:nvSpPr>
          <p:cNvPr id="6147" name="Rectangle 3"/>
          <p:cNvSpPr>
            <a:spLocks noGrp="1" noChangeArrowheads="1"/>
          </p:cNvSpPr>
          <p:nvPr>
            <p:ph type="body" sz="half" idx="1"/>
          </p:nvPr>
        </p:nvSpPr>
        <p:spPr>
          <a:xfrm>
            <a:off x="457200" y="1066800"/>
            <a:ext cx="8153400" cy="4530725"/>
          </a:xfrm>
        </p:spPr>
        <p:txBody>
          <a:bodyPr/>
          <a:lstStyle/>
          <a:p>
            <a:pPr>
              <a:lnSpc>
                <a:spcPct val="90000"/>
              </a:lnSpc>
            </a:pPr>
            <a:endParaRPr lang="en-US" sz="2400" dirty="0">
              <a:solidFill>
                <a:srgbClr val="000000"/>
              </a:solidFill>
              <a:latin typeface="Calibri" panose="020F0502020204030204" pitchFamily="34" charset="0"/>
            </a:endParaRPr>
          </a:p>
          <a:p>
            <a:pPr algn="just">
              <a:lnSpc>
                <a:spcPct val="90000"/>
              </a:lnSpc>
            </a:pPr>
            <a:r>
              <a:rPr lang="en-US" sz="2400" dirty="0">
                <a:solidFill>
                  <a:srgbClr val="000000"/>
                </a:solidFill>
                <a:latin typeface="Calibri" panose="020F0502020204030204" pitchFamily="34" charset="0"/>
              </a:rPr>
              <a:t>There are many things that go into setting up a DB plan for a business sale. It is important that all legal and tax as well as actuarial issues are considered. The actuary setting up the plan will want to consult with the business’ attorney and CPA as well as the plan sponsor to make sure all bases are covered.</a:t>
            </a:r>
          </a:p>
          <a:p>
            <a:pPr marL="0" indent="0" algn="just">
              <a:lnSpc>
                <a:spcPct val="90000"/>
              </a:lnSpc>
              <a:buNone/>
            </a:pPr>
            <a:endParaRPr lang="en-US" sz="2400" dirty="0">
              <a:solidFill>
                <a:srgbClr val="000000"/>
              </a:solidFill>
              <a:latin typeface="Calibri" panose="020F0502020204030204" pitchFamily="34" charset="0"/>
            </a:endParaRPr>
          </a:p>
          <a:p>
            <a:pPr algn="just">
              <a:lnSpc>
                <a:spcPct val="90000"/>
              </a:lnSpc>
            </a:pPr>
            <a:r>
              <a:rPr lang="en-US" sz="2400" dirty="0">
                <a:solidFill>
                  <a:srgbClr val="000000"/>
                </a:solidFill>
                <a:latin typeface="Calibri" panose="020F0502020204030204" pitchFamily="34" charset="0"/>
              </a:rPr>
              <a:t>The case studies shown in this presentation are for illustration and discussion purposes only. In the interest of clarity, they have been simplified and generalized and do not necessarily represent any real-life situations.</a:t>
            </a:r>
          </a:p>
          <a:p>
            <a:pPr lvl="1" eaLnBrk="1" hangingPunct="1">
              <a:lnSpc>
                <a:spcPct val="90000"/>
              </a:lnSpc>
              <a:buNone/>
            </a:pPr>
            <a:endParaRPr lang="en-US" sz="22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pic>
        <p:nvPicPr>
          <p:cNvPr id="7" name="Picture 6" descr="IAI_Icon.jpg"/>
          <p:cNvPicPr>
            <a:picLocks noChangeAspect="1"/>
          </p:cNvPicPr>
          <p:nvPr/>
        </p:nvPicPr>
        <p:blipFill>
          <a:blip r:embed="rId3" cstate="print"/>
          <a:stretch>
            <a:fillRect/>
          </a:stretch>
        </p:blipFill>
        <p:spPr>
          <a:xfrm>
            <a:off x="7772400" y="5715000"/>
            <a:ext cx="941832" cy="779626"/>
          </a:xfrm>
          <a:prstGeom prst="rect">
            <a:avLst/>
          </a:prstGeom>
        </p:spPr>
      </p:pic>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20</a:t>
            </a:fld>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200" b="1" dirty="0">
                <a:solidFill>
                  <a:schemeClr val="accent4">
                    <a:lumMod val="65000"/>
                    <a:lumOff val="35000"/>
                  </a:schemeClr>
                </a:solidFill>
                <a:latin typeface="Calibri" pitchFamily="34" charset="0"/>
              </a:rPr>
              <a:t>How to contact us</a:t>
            </a:r>
          </a:p>
        </p:txBody>
      </p:sp>
      <p:sp>
        <p:nvSpPr>
          <p:cNvPr id="6147" name="Rectangle 3"/>
          <p:cNvSpPr>
            <a:spLocks noGrp="1" noChangeArrowheads="1"/>
          </p:cNvSpPr>
          <p:nvPr>
            <p:ph type="body" sz="half" idx="1"/>
          </p:nvPr>
        </p:nvSpPr>
        <p:spPr>
          <a:xfrm>
            <a:off x="457200" y="1066800"/>
            <a:ext cx="8153400" cy="4530725"/>
          </a:xfrm>
        </p:spPr>
        <p:txBody>
          <a:bodyPr/>
          <a:lstStyle/>
          <a:p>
            <a:pPr marL="344487" lvl="1" indent="0" eaLnBrk="1" hangingPunct="1">
              <a:lnSpc>
                <a:spcPct val="90000"/>
              </a:lnSpc>
              <a:buClr>
                <a:srgbClr val="67A61A"/>
              </a:buClr>
              <a:buNone/>
            </a:pPr>
            <a:r>
              <a:rPr lang="en-US" sz="2200" dirty="0">
                <a:solidFill>
                  <a:srgbClr val="000000"/>
                </a:solidFill>
                <a:latin typeface="Calibri" pitchFamily="34" charset="0"/>
                <a:sym typeface="Wingdings" pitchFamily="2" charset="2"/>
              </a:rPr>
              <a:t>Independent Actuaries, Inc.</a:t>
            </a:r>
          </a:p>
          <a:p>
            <a:pPr marL="344487" lvl="1" indent="0" eaLnBrk="1" hangingPunct="1">
              <a:lnSpc>
                <a:spcPct val="90000"/>
              </a:lnSpc>
              <a:buClr>
                <a:srgbClr val="67A61A"/>
              </a:buClr>
              <a:buNone/>
            </a:pPr>
            <a:r>
              <a:rPr lang="en-US" sz="2200" dirty="0">
                <a:solidFill>
                  <a:srgbClr val="000000"/>
                </a:solidFill>
                <a:latin typeface="Calibri" pitchFamily="34" charset="0"/>
                <a:sym typeface="Wingdings" pitchFamily="2" charset="2"/>
              </a:rPr>
              <a:t>4500 Kruse Way Suite #200</a:t>
            </a:r>
          </a:p>
          <a:p>
            <a:pPr marL="344487" lvl="1" indent="0" eaLnBrk="1" hangingPunct="1">
              <a:lnSpc>
                <a:spcPct val="90000"/>
              </a:lnSpc>
              <a:buClr>
                <a:srgbClr val="67A61A"/>
              </a:buClr>
              <a:buNone/>
            </a:pPr>
            <a:r>
              <a:rPr lang="en-US" sz="2200" dirty="0">
                <a:solidFill>
                  <a:srgbClr val="000000"/>
                </a:solidFill>
                <a:latin typeface="Calibri" pitchFamily="34" charset="0"/>
                <a:sym typeface="Wingdings" pitchFamily="2" charset="2"/>
              </a:rPr>
              <a:t>Lake Oswego, OR 97035</a:t>
            </a:r>
          </a:p>
          <a:p>
            <a:pPr marL="344487" lvl="1" indent="0" eaLnBrk="1" hangingPunct="1">
              <a:lnSpc>
                <a:spcPct val="90000"/>
              </a:lnSpc>
              <a:buClr>
                <a:srgbClr val="67A61A"/>
              </a:buClr>
              <a:buNone/>
            </a:pPr>
            <a:r>
              <a:rPr lang="en-US" sz="2200" dirty="0">
                <a:solidFill>
                  <a:srgbClr val="000000"/>
                </a:solidFill>
                <a:latin typeface="Calibri" pitchFamily="34" charset="0"/>
                <a:sym typeface="Wingdings" pitchFamily="2" charset="2"/>
              </a:rPr>
              <a:t>503-520-0848</a:t>
            </a:r>
          </a:p>
          <a:p>
            <a:pPr marL="344487" lvl="1" indent="0" eaLnBrk="1" hangingPunct="1">
              <a:lnSpc>
                <a:spcPct val="90000"/>
              </a:lnSpc>
              <a:buClr>
                <a:srgbClr val="67A61A"/>
              </a:buClr>
              <a:buNone/>
            </a:pPr>
            <a:r>
              <a:rPr lang="en-US" sz="2200" dirty="0">
                <a:solidFill>
                  <a:srgbClr val="000000"/>
                </a:solidFill>
                <a:latin typeface="Calibri" panose="020F0502020204030204" pitchFamily="34" charset="0"/>
                <a:hlinkClick r:id="rId3"/>
              </a:rPr>
              <a:t>www.independentactuaries.com</a:t>
            </a:r>
            <a:endParaRPr lang="en-US" sz="2200" dirty="0">
              <a:solidFill>
                <a:srgbClr val="000000"/>
              </a:solidFill>
              <a:latin typeface="Calibri" pitchFamily="34" charset="0"/>
              <a:sym typeface="Wingdings" pitchFamily="2" charset="2"/>
            </a:endParaRPr>
          </a:p>
          <a:p>
            <a:pPr marL="344487" lvl="1" indent="0" eaLnBrk="1" hangingPunct="1">
              <a:lnSpc>
                <a:spcPct val="90000"/>
              </a:lnSpc>
              <a:buClr>
                <a:srgbClr val="67A61A"/>
              </a:buClr>
              <a:buNone/>
            </a:pPr>
            <a:endParaRPr lang="en-US" sz="2200" dirty="0">
              <a:solidFill>
                <a:srgbClr val="000000"/>
              </a:solidFill>
              <a:latin typeface="Calibri" pitchFamily="34" charset="0"/>
              <a:sym typeface="Wingdings" pitchFamily="2" charset="2"/>
            </a:endParaRPr>
          </a:p>
          <a:p>
            <a:pPr lvl="1">
              <a:lnSpc>
                <a:spcPct val="90000"/>
              </a:lnSpc>
              <a:spcBef>
                <a:spcPct val="5000"/>
              </a:spcBef>
              <a:buClr>
                <a:srgbClr val="67A61A"/>
              </a:buClr>
              <a:buNone/>
            </a:pPr>
            <a:r>
              <a:rPr lang="en-US" sz="2200" dirty="0">
                <a:solidFill>
                  <a:srgbClr val="000000"/>
                </a:solidFill>
                <a:latin typeface="Calibri" panose="020F0502020204030204" pitchFamily="34" charset="0"/>
              </a:rPr>
              <a:t>Karen Dunn, EA, MSPA, QPA</a:t>
            </a:r>
          </a:p>
          <a:p>
            <a:pPr lvl="2">
              <a:lnSpc>
                <a:spcPct val="90000"/>
              </a:lnSpc>
              <a:spcBef>
                <a:spcPct val="5000"/>
              </a:spcBef>
              <a:buClr>
                <a:srgbClr val="2EAFDB"/>
              </a:buClr>
              <a:buNone/>
            </a:pPr>
            <a:r>
              <a:rPr lang="en-US" dirty="0">
                <a:solidFill>
                  <a:srgbClr val="000000"/>
                </a:solidFill>
                <a:latin typeface="Calibri" panose="020F0502020204030204" pitchFamily="34" charset="0"/>
                <a:hlinkClick r:id="rId4"/>
              </a:rPr>
              <a:t>KarenDunn@indact.com</a:t>
            </a:r>
            <a:r>
              <a:rPr lang="en-US" dirty="0">
                <a:solidFill>
                  <a:srgbClr val="000000"/>
                </a:solidFill>
                <a:latin typeface="Calibri" panose="020F0502020204030204" pitchFamily="34" charset="0"/>
              </a:rPr>
              <a:t> </a:t>
            </a:r>
          </a:p>
          <a:p>
            <a:pPr lvl="1">
              <a:lnSpc>
                <a:spcPct val="90000"/>
              </a:lnSpc>
              <a:spcBef>
                <a:spcPct val="5000"/>
              </a:spcBef>
              <a:buClr>
                <a:srgbClr val="67A61A"/>
              </a:buClr>
              <a:buNone/>
            </a:pPr>
            <a:r>
              <a:rPr lang="en-US" sz="2200" dirty="0">
                <a:solidFill>
                  <a:srgbClr val="000000"/>
                </a:solidFill>
                <a:latin typeface="Calibri" panose="020F0502020204030204" pitchFamily="34" charset="0"/>
              </a:rPr>
              <a:t>	Direct phone number: (503) 601-0875</a:t>
            </a:r>
          </a:p>
          <a:p>
            <a:pPr lvl="1">
              <a:lnSpc>
                <a:spcPct val="90000"/>
              </a:lnSpc>
              <a:spcBef>
                <a:spcPct val="5000"/>
              </a:spcBef>
              <a:buClr>
                <a:srgbClr val="67A61A"/>
              </a:buClr>
              <a:buNone/>
            </a:pPr>
            <a:endParaRPr lang="en-US" sz="2200" dirty="0">
              <a:solidFill>
                <a:srgbClr val="000000"/>
              </a:solidFill>
              <a:latin typeface="Calibri" pitchFamily="34" charset="0"/>
              <a:sym typeface="Wingdings" pitchFamily="2" charset="2"/>
            </a:endParaRPr>
          </a:p>
          <a:p>
            <a:pPr lvl="1">
              <a:lnSpc>
                <a:spcPct val="90000"/>
              </a:lnSpc>
              <a:spcBef>
                <a:spcPct val="5000"/>
              </a:spcBef>
              <a:buClr>
                <a:srgbClr val="67A61A"/>
              </a:buClr>
              <a:buNone/>
            </a:pPr>
            <a:endParaRPr lang="en-US" sz="2200" dirty="0">
              <a:solidFill>
                <a:srgbClr val="000000"/>
              </a:solidFill>
              <a:latin typeface="Calibri" panose="020F0502020204030204" pitchFamily="34" charset="0"/>
            </a:endParaRPr>
          </a:p>
          <a:p>
            <a:pPr lvl="1" eaLnBrk="1" hangingPunct="1">
              <a:lnSpc>
                <a:spcPct val="90000"/>
              </a:lnSpc>
              <a:buNone/>
            </a:pPr>
            <a:endParaRPr lang="en-US" sz="22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pic>
        <p:nvPicPr>
          <p:cNvPr id="7" name="Picture 6" descr="IAI_Icon.jpg"/>
          <p:cNvPicPr>
            <a:picLocks noChangeAspect="1"/>
          </p:cNvPicPr>
          <p:nvPr/>
        </p:nvPicPr>
        <p:blipFill>
          <a:blip r:embed="rId5" cstate="print"/>
          <a:stretch>
            <a:fillRect/>
          </a:stretch>
        </p:blipFill>
        <p:spPr>
          <a:xfrm>
            <a:off x="7772400" y="5715000"/>
            <a:ext cx="941832" cy="779626"/>
          </a:xfrm>
          <a:prstGeom prst="rect">
            <a:avLst/>
          </a:prstGeom>
        </p:spPr>
      </p:pic>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21</a:t>
            </a:fld>
            <a:endParaRPr lang="en-US" altLang="en-US" dirty="0"/>
          </a:p>
        </p:txBody>
      </p:sp>
    </p:spTree>
    <p:extLst>
      <p:ext uri="{BB962C8B-B14F-4D97-AF65-F5344CB8AC3E}">
        <p14:creationId xmlns:p14="http://schemas.microsoft.com/office/powerpoint/2010/main" val="1603253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200" b="1" dirty="0">
                <a:solidFill>
                  <a:schemeClr val="accent4">
                    <a:lumMod val="65000"/>
                    <a:lumOff val="35000"/>
                  </a:schemeClr>
                </a:solidFill>
                <a:latin typeface="Calibri" pitchFamily="34" charset="0"/>
              </a:rPr>
              <a:t>Why Underutilized?</a:t>
            </a:r>
          </a:p>
        </p:txBody>
      </p:sp>
      <p:sp>
        <p:nvSpPr>
          <p:cNvPr id="6147" name="Rectangle 3"/>
          <p:cNvSpPr>
            <a:spLocks noGrp="1" noChangeArrowheads="1"/>
          </p:cNvSpPr>
          <p:nvPr>
            <p:ph type="body" sz="half" idx="1"/>
          </p:nvPr>
        </p:nvSpPr>
        <p:spPr>
          <a:xfrm>
            <a:off x="457200" y="1066800"/>
            <a:ext cx="8153400" cy="4530725"/>
          </a:xfrm>
        </p:spPr>
        <p:txBody>
          <a:bodyPr/>
          <a:lstStyle/>
          <a:p>
            <a:pPr eaLnBrk="1" hangingPunct="1">
              <a:lnSpc>
                <a:spcPct val="90000"/>
              </a:lnSpc>
            </a:pPr>
            <a:endParaRPr lang="en-US" sz="2800" dirty="0">
              <a:latin typeface="Calibri" panose="020F0502020204030204" pitchFamily="34" charset="0"/>
              <a:cs typeface="Calibri" panose="020F0502020204030204" pitchFamily="34" charset="0"/>
              <a:sym typeface="Wingdings" pitchFamily="2" charset="2"/>
            </a:endParaRPr>
          </a:p>
          <a:p>
            <a:pPr eaLnBrk="1" hangingPunct="1">
              <a:lnSpc>
                <a:spcPct val="90000"/>
              </a:lnSpc>
            </a:pPr>
            <a:r>
              <a:rPr lang="en-US" sz="2800" dirty="0">
                <a:latin typeface="Calibri" panose="020F0502020204030204" pitchFamily="34" charset="0"/>
                <a:cs typeface="Calibri" panose="020F0502020204030204" pitchFamily="34" charset="0"/>
                <a:sym typeface="Wingdings" pitchFamily="2" charset="2"/>
              </a:rPr>
              <a:t>Bad press.</a:t>
            </a:r>
          </a:p>
          <a:p>
            <a:pPr eaLnBrk="1" hangingPunct="1">
              <a:lnSpc>
                <a:spcPct val="90000"/>
              </a:lnSpc>
            </a:pPr>
            <a:r>
              <a:rPr lang="en-US" sz="2800" dirty="0">
                <a:latin typeface="Calibri" panose="020F0502020204030204" pitchFamily="34" charset="0"/>
                <a:cs typeface="Calibri" panose="020F0502020204030204" pitchFamily="34" charset="0"/>
                <a:sym typeface="Wingdings" pitchFamily="2" charset="2"/>
              </a:rPr>
              <a:t>Not well understood (so mistrusted).</a:t>
            </a:r>
          </a:p>
          <a:p>
            <a:pPr eaLnBrk="1" hangingPunct="1">
              <a:lnSpc>
                <a:spcPct val="90000"/>
              </a:lnSpc>
            </a:pPr>
            <a:r>
              <a:rPr lang="en-US" sz="2800" dirty="0">
                <a:latin typeface="Calibri" panose="020F0502020204030204" pitchFamily="34" charset="0"/>
                <a:cs typeface="Calibri" panose="020F0502020204030204" pitchFamily="34" charset="0"/>
                <a:sym typeface="Wingdings" pitchFamily="2" charset="2"/>
              </a:rPr>
              <a:t>Hard to find actuarial firms that specialize in small businesses. </a:t>
            </a:r>
          </a:p>
          <a:p>
            <a:pPr eaLnBrk="1" hangingPunct="1">
              <a:lnSpc>
                <a:spcPct val="90000"/>
              </a:lnSpc>
            </a:pPr>
            <a:r>
              <a:rPr lang="en-US" sz="2800" dirty="0">
                <a:latin typeface="Calibri" panose="020F0502020204030204" pitchFamily="34" charset="0"/>
                <a:cs typeface="Calibri" panose="020F0502020204030204" pitchFamily="34" charset="0"/>
                <a:sym typeface="Wingdings" pitchFamily="2" charset="2"/>
              </a:rPr>
              <a:t>Lack of quality ongoing consulting.</a:t>
            </a:r>
          </a:p>
          <a:p>
            <a:pPr marL="0" indent="0" eaLnBrk="1" hangingPunct="1">
              <a:lnSpc>
                <a:spcPct val="90000"/>
              </a:lnSpc>
              <a:buNone/>
            </a:pPr>
            <a:endParaRPr lang="en-US" sz="2800" dirty="0">
              <a:latin typeface="Calibri" pitchFamily="34" charset="0"/>
              <a:sym typeface="Wingdings" pitchFamily="2" charset="2"/>
            </a:endParaRPr>
          </a:p>
          <a:p>
            <a:pPr marL="0" indent="0" eaLnBrk="1" hangingPunct="1">
              <a:lnSpc>
                <a:spcPct val="90000"/>
              </a:lnSpc>
              <a:buNone/>
            </a:pPr>
            <a:endParaRPr lang="en-US" sz="2800" dirty="0">
              <a:latin typeface="Calibri" pitchFamily="34" charset="0"/>
              <a:sym typeface="Wingdings" pitchFamily="2" charset="2"/>
            </a:endParaRPr>
          </a:p>
          <a:p>
            <a:pPr eaLnBrk="1" hangingPunct="1">
              <a:lnSpc>
                <a:spcPct val="90000"/>
              </a:lnSpc>
            </a:pPr>
            <a:endParaRPr lang="en-US" sz="18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3</a:t>
            </a:fld>
            <a:endParaRPr lang="en-US" altLang="en-US" dirty="0"/>
          </a:p>
        </p:txBody>
      </p:sp>
      <p:pic>
        <p:nvPicPr>
          <p:cNvPr id="7" name="Picture 6" descr="IAI_Icon.jpg"/>
          <p:cNvPicPr>
            <a:picLocks noChangeAspect="1"/>
          </p:cNvPicPr>
          <p:nvPr/>
        </p:nvPicPr>
        <p:blipFill>
          <a:blip r:embed="rId3" cstate="print"/>
          <a:stretch>
            <a:fillRect/>
          </a:stretch>
        </p:blipFill>
        <p:spPr>
          <a:xfrm>
            <a:off x="7772400" y="5715000"/>
            <a:ext cx="941832" cy="779628"/>
          </a:xfrm>
          <a:prstGeom prst="rect">
            <a:avLst/>
          </a:prstGeom>
        </p:spPr>
      </p:pic>
    </p:spTree>
    <p:extLst>
      <p:ext uri="{BB962C8B-B14F-4D97-AF65-F5344CB8AC3E}">
        <p14:creationId xmlns:p14="http://schemas.microsoft.com/office/powerpoint/2010/main" val="57318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200" b="1" dirty="0">
                <a:solidFill>
                  <a:schemeClr val="accent4">
                    <a:lumMod val="65000"/>
                    <a:lumOff val="35000"/>
                  </a:schemeClr>
                </a:solidFill>
                <a:latin typeface="Calibri" pitchFamily="34" charset="0"/>
              </a:rPr>
              <a:t>Agenda for This Session</a:t>
            </a:r>
          </a:p>
        </p:txBody>
      </p:sp>
      <p:sp>
        <p:nvSpPr>
          <p:cNvPr id="6147" name="Rectangle 3"/>
          <p:cNvSpPr>
            <a:spLocks noGrp="1" noChangeArrowheads="1"/>
          </p:cNvSpPr>
          <p:nvPr>
            <p:ph type="body" sz="half" idx="1"/>
          </p:nvPr>
        </p:nvSpPr>
        <p:spPr>
          <a:xfrm>
            <a:off x="457200" y="1066800"/>
            <a:ext cx="8153400" cy="4530725"/>
          </a:xfrm>
        </p:spPr>
        <p:txBody>
          <a:bodyPr/>
          <a:lstStyle/>
          <a:p>
            <a:pPr eaLnBrk="1" hangingPunct="1">
              <a:lnSpc>
                <a:spcPct val="90000"/>
              </a:lnSpc>
            </a:pPr>
            <a:endParaRPr lang="en-US" sz="2800" dirty="0">
              <a:latin typeface="Calibri" pitchFamily="34" charset="0"/>
              <a:sym typeface="Wingdings" pitchFamily="2" charset="2"/>
            </a:endParaRPr>
          </a:p>
          <a:p>
            <a:pPr eaLnBrk="1" hangingPunct="1">
              <a:lnSpc>
                <a:spcPct val="90000"/>
              </a:lnSpc>
              <a:spcAft>
                <a:spcPts val="600"/>
              </a:spcAft>
            </a:pPr>
            <a:r>
              <a:rPr lang="en-US" sz="2800" dirty="0">
                <a:latin typeface="Calibri" pitchFamily="34" charset="0"/>
                <a:sym typeface="Wingdings" pitchFamily="2" charset="2"/>
              </a:rPr>
              <a:t>A general overview of DB vs DC plans</a:t>
            </a:r>
          </a:p>
          <a:p>
            <a:pPr eaLnBrk="1" hangingPunct="1">
              <a:lnSpc>
                <a:spcPct val="90000"/>
              </a:lnSpc>
              <a:spcAft>
                <a:spcPts val="600"/>
              </a:spcAft>
            </a:pPr>
            <a:r>
              <a:rPr lang="en-US" sz="2800" dirty="0">
                <a:latin typeface="Calibri" pitchFamily="34" charset="0"/>
                <a:sym typeface="Wingdings" pitchFamily="2" charset="2"/>
              </a:rPr>
              <a:t>How a DB plan can be utilized in the sale of a business</a:t>
            </a:r>
          </a:p>
          <a:p>
            <a:pPr lvl="1" eaLnBrk="1" hangingPunct="1">
              <a:lnSpc>
                <a:spcPct val="90000"/>
              </a:lnSpc>
              <a:spcAft>
                <a:spcPts val="600"/>
              </a:spcAft>
            </a:pPr>
            <a:r>
              <a:rPr lang="en-US" sz="2400" dirty="0">
                <a:latin typeface="Calibri" pitchFamily="34" charset="0"/>
                <a:sym typeface="Wingdings" pitchFamily="2" charset="2"/>
              </a:rPr>
              <a:t>Asset sale</a:t>
            </a:r>
          </a:p>
          <a:p>
            <a:pPr lvl="1" eaLnBrk="1" hangingPunct="1">
              <a:lnSpc>
                <a:spcPct val="90000"/>
              </a:lnSpc>
              <a:spcAft>
                <a:spcPts val="600"/>
              </a:spcAft>
            </a:pPr>
            <a:r>
              <a:rPr lang="en-US" sz="2400" dirty="0">
                <a:latin typeface="Calibri" pitchFamily="34" charset="0"/>
                <a:sym typeface="Wingdings" pitchFamily="2" charset="2"/>
              </a:rPr>
              <a:t>Stock sale</a:t>
            </a:r>
          </a:p>
          <a:p>
            <a:pPr eaLnBrk="1" hangingPunct="1">
              <a:lnSpc>
                <a:spcPct val="90000"/>
              </a:lnSpc>
              <a:spcAft>
                <a:spcPts val="600"/>
              </a:spcAft>
            </a:pPr>
            <a:r>
              <a:rPr lang="en-US" sz="2800" dirty="0">
                <a:latin typeface="Calibri" pitchFamily="34" charset="0"/>
                <a:sym typeface="Wingdings" pitchFamily="2" charset="2"/>
              </a:rPr>
              <a:t>Identifying the best candidates for this strategy</a:t>
            </a:r>
          </a:p>
          <a:p>
            <a:pPr eaLnBrk="1" hangingPunct="1">
              <a:lnSpc>
                <a:spcPct val="90000"/>
              </a:lnSpc>
              <a:spcAft>
                <a:spcPts val="600"/>
              </a:spcAft>
            </a:pPr>
            <a:r>
              <a:rPr lang="en-US" sz="2800" dirty="0">
                <a:latin typeface="Calibri" pitchFamily="34" charset="0"/>
                <a:sym typeface="Wingdings" pitchFamily="2" charset="2"/>
              </a:rPr>
              <a:t>Case studies</a:t>
            </a:r>
          </a:p>
          <a:p>
            <a:pPr eaLnBrk="1" hangingPunct="1">
              <a:lnSpc>
                <a:spcPct val="90000"/>
              </a:lnSpc>
              <a:spcAft>
                <a:spcPts val="600"/>
              </a:spcAft>
            </a:pPr>
            <a:r>
              <a:rPr lang="en-US" sz="2800" dirty="0">
                <a:latin typeface="Calibri" pitchFamily="34" charset="0"/>
                <a:sym typeface="Wingdings" pitchFamily="2" charset="2"/>
              </a:rPr>
              <a:t>Discussion and questions</a:t>
            </a:r>
          </a:p>
          <a:p>
            <a:pPr marL="0" indent="0" eaLnBrk="1" hangingPunct="1">
              <a:lnSpc>
                <a:spcPct val="90000"/>
              </a:lnSpc>
              <a:buNone/>
            </a:pPr>
            <a:endParaRPr lang="en-US" sz="2800" dirty="0">
              <a:latin typeface="Calibri" pitchFamily="34" charset="0"/>
              <a:sym typeface="Wingdings" pitchFamily="2" charset="2"/>
            </a:endParaRPr>
          </a:p>
          <a:p>
            <a:pPr marL="0" indent="0" eaLnBrk="1" hangingPunct="1">
              <a:lnSpc>
                <a:spcPct val="90000"/>
              </a:lnSpc>
              <a:buNone/>
            </a:pPr>
            <a:endParaRPr lang="en-US" sz="2800" dirty="0">
              <a:latin typeface="Calibri" pitchFamily="34" charset="0"/>
              <a:sym typeface="Wingdings" pitchFamily="2" charset="2"/>
            </a:endParaRPr>
          </a:p>
          <a:p>
            <a:pPr eaLnBrk="1" hangingPunct="1">
              <a:lnSpc>
                <a:spcPct val="90000"/>
              </a:lnSpc>
            </a:pPr>
            <a:endParaRPr lang="en-US" sz="18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4</a:t>
            </a:fld>
            <a:endParaRPr lang="en-US" altLang="en-US" dirty="0"/>
          </a:p>
        </p:txBody>
      </p:sp>
      <p:pic>
        <p:nvPicPr>
          <p:cNvPr id="7" name="Picture 6" descr="IAI_Icon.jpg"/>
          <p:cNvPicPr>
            <a:picLocks noChangeAspect="1"/>
          </p:cNvPicPr>
          <p:nvPr/>
        </p:nvPicPr>
        <p:blipFill>
          <a:blip r:embed="rId3" cstate="print"/>
          <a:stretch>
            <a:fillRect/>
          </a:stretch>
        </p:blipFill>
        <p:spPr>
          <a:xfrm>
            <a:off x="7772400" y="5715000"/>
            <a:ext cx="941832" cy="779628"/>
          </a:xfrm>
          <a:prstGeom prst="rect">
            <a:avLst/>
          </a:prstGeom>
        </p:spPr>
      </p:pic>
    </p:spTree>
    <p:extLst>
      <p:ext uri="{BB962C8B-B14F-4D97-AF65-F5344CB8AC3E}">
        <p14:creationId xmlns:p14="http://schemas.microsoft.com/office/powerpoint/2010/main" val="2611093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712787"/>
          </a:xfrm>
        </p:spPr>
        <p:txBody>
          <a:bodyPr/>
          <a:lstStyle/>
          <a:p>
            <a:pPr eaLnBrk="1" hangingPunct="1"/>
            <a:r>
              <a:rPr lang="en-US" sz="3200" b="1" dirty="0">
                <a:solidFill>
                  <a:schemeClr val="accent4">
                    <a:lumMod val="65000"/>
                    <a:lumOff val="35000"/>
                  </a:schemeClr>
                </a:solidFill>
                <a:latin typeface="Calibri" pitchFamily="34" charset="0"/>
              </a:rPr>
              <a:t>Defined Contribution vs. Defined Benefit Plans </a:t>
            </a:r>
            <a:br>
              <a:rPr lang="en-US" sz="3200" b="1" dirty="0">
                <a:solidFill>
                  <a:schemeClr val="accent4">
                    <a:lumMod val="65000"/>
                    <a:lumOff val="35000"/>
                  </a:schemeClr>
                </a:solidFill>
                <a:latin typeface="Calibri" pitchFamily="34" charset="0"/>
              </a:rPr>
            </a:br>
            <a:endParaRPr lang="en-US" sz="3200" b="1" dirty="0">
              <a:solidFill>
                <a:schemeClr val="accent4">
                  <a:lumMod val="65000"/>
                  <a:lumOff val="35000"/>
                </a:schemeClr>
              </a:solidFill>
              <a:latin typeface="Calibri" pitchFamily="34" charset="0"/>
            </a:endParaRPr>
          </a:p>
        </p:txBody>
      </p:sp>
      <p:sp>
        <p:nvSpPr>
          <p:cNvPr id="6147" name="Rectangle 3"/>
          <p:cNvSpPr>
            <a:spLocks noGrp="1" noChangeArrowheads="1"/>
          </p:cNvSpPr>
          <p:nvPr>
            <p:ph type="body" sz="half" idx="1"/>
          </p:nvPr>
        </p:nvSpPr>
        <p:spPr>
          <a:xfrm>
            <a:off x="457200" y="1066800"/>
            <a:ext cx="8153400" cy="4530725"/>
          </a:xfrm>
        </p:spPr>
        <p:txBody>
          <a:bodyPr/>
          <a:lstStyle/>
          <a:p>
            <a:endParaRPr lang="en-US" sz="2400" dirty="0">
              <a:latin typeface="Calibri" pitchFamily="34" charset="0"/>
            </a:endParaRPr>
          </a:p>
          <a:p>
            <a:pPr>
              <a:spcAft>
                <a:spcPts val="600"/>
              </a:spcAft>
            </a:pPr>
            <a:r>
              <a:rPr lang="en-US" sz="2400" dirty="0">
                <a:latin typeface="Calibri" pitchFamily="34" charset="0"/>
              </a:rPr>
              <a:t>Defined </a:t>
            </a:r>
            <a:r>
              <a:rPr lang="en-US" sz="2400" u="sng" dirty="0">
                <a:latin typeface="Calibri" pitchFamily="34" charset="0"/>
              </a:rPr>
              <a:t>Contribution</a:t>
            </a:r>
            <a:r>
              <a:rPr lang="en-US" sz="2400" dirty="0">
                <a:latin typeface="Calibri" pitchFamily="34" charset="0"/>
              </a:rPr>
              <a:t> plans (</a:t>
            </a:r>
            <a:r>
              <a:rPr lang="en-US" sz="2000" dirty="0">
                <a:latin typeface="Calibri" pitchFamily="34" charset="0"/>
              </a:rPr>
              <a:t>401k, profit sharing, money purchase, SEP, SIMPLE</a:t>
            </a:r>
            <a:r>
              <a:rPr lang="en-US" sz="2400" dirty="0">
                <a:latin typeface="Calibri" pitchFamily="34" charset="0"/>
              </a:rPr>
              <a:t>)</a:t>
            </a:r>
          </a:p>
          <a:p>
            <a:pPr lvl="1">
              <a:spcAft>
                <a:spcPts val="600"/>
              </a:spcAft>
            </a:pPr>
            <a:r>
              <a:rPr lang="en-US" sz="2400" dirty="0">
                <a:latin typeface="Calibri" pitchFamily="34" charset="0"/>
              </a:rPr>
              <a:t>The contribution is the defined element</a:t>
            </a:r>
          </a:p>
          <a:p>
            <a:pPr lvl="2">
              <a:spcAft>
                <a:spcPts val="600"/>
              </a:spcAft>
            </a:pPr>
            <a:r>
              <a:rPr lang="en-US" sz="2000" dirty="0">
                <a:latin typeface="Calibri" pitchFamily="34" charset="0"/>
              </a:rPr>
              <a:t>E.g. – Employer contributes 5% of pay for participants each year</a:t>
            </a:r>
          </a:p>
          <a:p>
            <a:pPr lvl="1">
              <a:spcAft>
                <a:spcPts val="600"/>
              </a:spcAft>
            </a:pPr>
            <a:r>
              <a:rPr lang="en-US" sz="2400" dirty="0">
                <a:latin typeface="Calibri" pitchFamily="34" charset="0"/>
              </a:rPr>
              <a:t>Amount of savings at retirement is uncertain: depends on investment return and annual contributions</a:t>
            </a:r>
          </a:p>
          <a:p>
            <a:pPr lvl="1">
              <a:spcAft>
                <a:spcPts val="600"/>
              </a:spcAft>
            </a:pPr>
            <a:r>
              <a:rPr lang="en-US" sz="2400" dirty="0">
                <a:latin typeface="Calibri" pitchFamily="34" charset="0"/>
              </a:rPr>
              <a:t>Contributions are subject to maximum limits</a:t>
            </a:r>
          </a:p>
          <a:p>
            <a:pPr lvl="1">
              <a:spcAft>
                <a:spcPts val="600"/>
              </a:spcAft>
            </a:pPr>
            <a:r>
              <a:rPr lang="en-US" sz="2400" dirty="0">
                <a:latin typeface="Calibri" pitchFamily="34" charset="0"/>
              </a:rPr>
              <a:t>Investment risk borne by employee</a:t>
            </a: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marL="0" indent="0" eaLnBrk="1" hangingPunct="1">
              <a:lnSpc>
                <a:spcPct val="90000"/>
              </a:lnSpc>
              <a:buNone/>
            </a:pPr>
            <a:endParaRPr lang="en-US" sz="2800" dirty="0">
              <a:latin typeface="Calibri" pitchFamily="34" charset="0"/>
              <a:sym typeface="Wingdings" pitchFamily="2" charset="2"/>
            </a:endParaRPr>
          </a:p>
          <a:p>
            <a:pPr marL="0" indent="0" eaLnBrk="1" hangingPunct="1">
              <a:lnSpc>
                <a:spcPct val="90000"/>
              </a:lnSpc>
              <a:buNone/>
            </a:pPr>
            <a:endParaRPr lang="en-US" sz="2800" dirty="0">
              <a:latin typeface="Calibri" pitchFamily="34" charset="0"/>
              <a:sym typeface="Wingdings" pitchFamily="2" charset="2"/>
            </a:endParaRPr>
          </a:p>
          <a:p>
            <a:pPr eaLnBrk="1" hangingPunct="1">
              <a:lnSpc>
                <a:spcPct val="90000"/>
              </a:lnSpc>
            </a:pPr>
            <a:endParaRPr lang="en-US" sz="18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5</a:t>
            </a:fld>
            <a:endParaRPr lang="en-US" altLang="en-US" dirty="0"/>
          </a:p>
        </p:txBody>
      </p:sp>
      <p:pic>
        <p:nvPicPr>
          <p:cNvPr id="7" name="Picture 6" descr="IAI_Icon.jpg"/>
          <p:cNvPicPr>
            <a:picLocks noChangeAspect="1"/>
          </p:cNvPicPr>
          <p:nvPr/>
        </p:nvPicPr>
        <p:blipFill>
          <a:blip r:embed="rId3" cstate="print"/>
          <a:stretch>
            <a:fillRect/>
          </a:stretch>
        </p:blipFill>
        <p:spPr>
          <a:xfrm>
            <a:off x="7772400" y="5715000"/>
            <a:ext cx="941832" cy="779628"/>
          </a:xfrm>
          <a:prstGeom prst="rect">
            <a:avLst/>
          </a:prstGeom>
        </p:spPr>
      </p:pic>
    </p:spTree>
    <p:extLst>
      <p:ext uri="{BB962C8B-B14F-4D97-AF65-F5344CB8AC3E}">
        <p14:creationId xmlns:p14="http://schemas.microsoft.com/office/powerpoint/2010/main" val="1158807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712787"/>
          </a:xfrm>
        </p:spPr>
        <p:txBody>
          <a:bodyPr/>
          <a:lstStyle/>
          <a:p>
            <a:pPr eaLnBrk="1" hangingPunct="1"/>
            <a:r>
              <a:rPr lang="en-US" sz="3200" b="1" dirty="0">
                <a:solidFill>
                  <a:schemeClr val="accent4">
                    <a:lumMod val="65000"/>
                    <a:lumOff val="35000"/>
                  </a:schemeClr>
                </a:solidFill>
                <a:latin typeface="Calibri" pitchFamily="34" charset="0"/>
              </a:rPr>
              <a:t>Defined Contribution vs. Defined Benefit Plans </a:t>
            </a:r>
            <a:br>
              <a:rPr lang="en-US" sz="3200" b="1" dirty="0">
                <a:solidFill>
                  <a:schemeClr val="accent4">
                    <a:lumMod val="65000"/>
                    <a:lumOff val="35000"/>
                  </a:schemeClr>
                </a:solidFill>
                <a:latin typeface="Calibri" pitchFamily="34" charset="0"/>
              </a:rPr>
            </a:br>
            <a:endParaRPr lang="en-US" sz="3200" b="1" dirty="0">
              <a:solidFill>
                <a:schemeClr val="accent4">
                  <a:lumMod val="65000"/>
                  <a:lumOff val="35000"/>
                </a:schemeClr>
              </a:solidFill>
              <a:latin typeface="Calibri" pitchFamily="34" charset="0"/>
            </a:endParaRPr>
          </a:p>
        </p:txBody>
      </p:sp>
      <p:sp>
        <p:nvSpPr>
          <p:cNvPr id="6147" name="Rectangle 3"/>
          <p:cNvSpPr>
            <a:spLocks noGrp="1" noChangeArrowheads="1"/>
          </p:cNvSpPr>
          <p:nvPr>
            <p:ph type="body" sz="half" idx="1"/>
          </p:nvPr>
        </p:nvSpPr>
        <p:spPr>
          <a:xfrm>
            <a:off x="457200" y="1066800"/>
            <a:ext cx="8153400" cy="4530725"/>
          </a:xfrm>
        </p:spPr>
        <p:txBody>
          <a:bodyPr/>
          <a:lstStyle/>
          <a:p>
            <a:r>
              <a:rPr lang="en-US" sz="2400" dirty="0">
                <a:latin typeface="Calibri" pitchFamily="34" charset="0"/>
              </a:rPr>
              <a:t>Defined </a:t>
            </a:r>
            <a:r>
              <a:rPr lang="en-US" sz="2400" u="sng" dirty="0">
                <a:latin typeface="Calibri" pitchFamily="34" charset="0"/>
              </a:rPr>
              <a:t>Benefit</a:t>
            </a:r>
            <a:r>
              <a:rPr lang="en-US" sz="2400" dirty="0">
                <a:latin typeface="Calibri" pitchFamily="34" charset="0"/>
              </a:rPr>
              <a:t> plans </a:t>
            </a:r>
            <a:r>
              <a:rPr lang="en-US" sz="2800" dirty="0">
                <a:latin typeface="Calibri" pitchFamily="34" charset="0"/>
              </a:rPr>
              <a:t>(</a:t>
            </a:r>
            <a:r>
              <a:rPr lang="en-US" sz="2000" dirty="0">
                <a:latin typeface="Calibri" pitchFamily="34" charset="0"/>
              </a:rPr>
              <a:t>DB, pension, Cash Balance, Floor Offset)</a:t>
            </a:r>
          </a:p>
          <a:p>
            <a:pPr lvl="1"/>
            <a:r>
              <a:rPr lang="en-US" sz="2400" dirty="0">
                <a:latin typeface="Calibri" pitchFamily="34" charset="0"/>
              </a:rPr>
              <a:t>The benefit at retirement is the defined element</a:t>
            </a:r>
          </a:p>
          <a:p>
            <a:pPr lvl="2" algn="just"/>
            <a:r>
              <a:rPr lang="en-US" sz="2000" dirty="0">
                <a:latin typeface="Calibri" pitchFamily="34" charset="0"/>
              </a:rPr>
              <a:t>e.g., a lifetime annuity equal to 5% times average compensation for each year of benefit service beginning at age 62</a:t>
            </a:r>
          </a:p>
          <a:p>
            <a:pPr lvl="1"/>
            <a:r>
              <a:rPr lang="en-US" sz="2400" dirty="0">
                <a:latin typeface="Calibri" pitchFamily="34" charset="0"/>
              </a:rPr>
              <a:t>Benefits are subject to maximum limits</a:t>
            </a:r>
            <a:endParaRPr lang="en-US" sz="800" dirty="0">
              <a:latin typeface="Calibri" pitchFamily="34" charset="0"/>
            </a:endParaRPr>
          </a:p>
          <a:p>
            <a:pPr lvl="1"/>
            <a:r>
              <a:rPr lang="en-US" sz="2400" dirty="0">
                <a:latin typeface="Calibri" pitchFamily="34" charset="0"/>
              </a:rPr>
              <a:t>Maximum benefit payable between ages 62 and 65 is a lump sum of about $2.6 million </a:t>
            </a:r>
          </a:p>
          <a:p>
            <a:pPr lvl="2"/>
            <a:r>
              <a:rPr lang="en-US" sz="2000" dirty="0">
                <a:latin typeface="Calibri" pitchFamily="34" charset="0"/>
              </a:rPr>
              <a:t>Expressed as annual annuity of $215,000 (in 2017) </a:t>
            </a:r>
          </a:p>
          <a:p>
            <a:pPr lvl="2"/>
            <a:r>
              <a:rPr lang="en-US" sz="2000" dirty="0">
                <a:latin typeface="Calibri" pitchFamily="34" charset="0"/>
              </a:rPr>
              <a:t>Smaller at earlier ages, larger at later ages</a:t>
            </a:r>
          </a:p>
          <a:p>
            <a:pPr lvl="2"/>
            <a:r>
              <a:rPr lang="en-US" sz="2000" dirty="0">
                <a:latin typeface="Calibri" pitchFamily="34" charset="0"/>
              </a:rPr>
              <a:t>Further limited to highest 3 consecutive year average compensation </a:t>
            </a:r>
          </a:p>
          <a:p>
            <a:pPr lvl="2"/>
            <a:r>
              <a:rPr lang="en-US" sz="2000" dirty="0">
                <a:latin typeface="Calibri" pitchFamily="34" charset="0"/>
              </a:rPr>
              <a:t>Phased in over ten years of participation</a:t>
            </a:r>
          </a:p>
          <a:p>
            <a:pPr lvl="1"/>
            <a:endParaRPr lang="en-US" sz="2400" dirty="0">
              <a:latin typeface="Calibri" pitchFamily="34" charset="0"/>
            </a:endParaRPr>
          </a:p>
          <a:p>
            <a:pPr lvl="1"/>
            <a:endParaRPr lang="en-US" sz="2400" dirty="0">
              <a:latin typeface="Calibri" pitchFamily="34" charset="0"/>
            </a:endParaRPr>
          </a:p>
          <a:p>
            <a:pPr lvl="1"/>
            <a:endParaRPr lang="en-US" sz="2400" dirty="0">
              <a:latin typeface="Calibri" pitchFamily="34" charset="0"/>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marL="0" indent="0" eaLnBrk="1" hangingPunct="1">
              <a:lnSpc>
                <a:spcPct val="90000"/>
              </a:lnSpc>
              <a:buNone/>
            </a:pPr>
            <a:endParaRPr lang="en-US" sz="2800" dirty="0">
              <a:latin typeface="Calibri" pitchFamily="34" charset="0"/>
              <a:sym typeface="Wingdings" pitchFamily="2" charset="2"/>
            </a:endParaRPr>
          </a:p>
          <a:p>
            <a:pPr marL="0" indent="0" eaLnBrk="1" hangingPunct="1">
              <a:lnSpc>
                <a:spcPct val="90000"/>
              </a:lnSpc>
              <a:buNone/>
            </a:pPr>
            <a:endParaRPr lang="en-US" sz="2800" dirty="0">
              <a:latin typeface="Calibri" pitchFamily="34" charset="0"/>
              <a:sym typeface="Wingdings" pitchFamily="2" charset="2"/>
            </a:endParaRPr>
          </a:p>
          <a:p>
            <a:pPr eaLnBrk="1" hangingPunct="1">
              <a:lnSpc>
                <a:spcPct val="90000"/>
              </a:lnSpc>
            </a:pPr>
            <a:endParaRPr lang="en-US" sz="18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6</a:t>
            </a:fld>
            <a:endParaRPr lang="en-US" altLang="en-US" dirty="0"/>
          </a:p>
        </p:txBody>
      </p:sp>
      <p:pic>
        <p:nvPicPr>
          <p:cNvPr id="7" name="Picture 6" descr="IAI_Icon.jpg"/>
          <p:cNvPicPr>
            <a:picLocks noChangeAspect="1"/>
          </p:cNvPicPr>
          <p:nvPr/>
        </p:nvPicPr>
        <p:blipFill>
          <a:blip r:embed="rId3" cstate="print"/>
          <a:stretch>
            <a:fillRect/>
          </a:stretch>
        </p:blipFill>
        <p:spPr>
          <a:xfrm>
            <a:off x="7772400" y="5715000"/>
            <a:ext cx="941832" cy="779628"/>
          </a:xfrm>
          <a:prstGeom prst="rect">
            <a:avLst/>
          </a:prstGeom>
        </p:spPr>
      </p:pic>
    </p:spTree>
    <p:extLst>
      <p:ext uri="{BB962C8B-B14F-4D97-AF65-F5344CB8AC3E}">
        <p14:creationId xmlns:p14="http://schemas.microsoft.com/office/powerpoint/2010/main" val="16853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712787"/>
          </a:xfrm>
        </p:spPr>
        <p:txBody>
          <a:bodyPr/>
          <a:lstStyle/>
          <a:p>
            <a:pPr eaLnBrk="1" hangingPunct="1"/>
            <a:r>
              <a:rPr lang="en-US" sz="3200" b="1" dirty="0">
                <a:solidFill>
                  <a:schemeClr val="accent4">
                    <a:lumMod val="65000"/>
                    <a:lumOff val="35000"/>
                  </a:schemeClr>
                </a:solidFill>
                <a:latin typeface="Calibri" pitchFamily="34" charset="0"/>
              </a:rPr>
              <a:t>Defined Contribution vs. Defined Benefit Plans </a:t>
            </a:r>
            <a:br>
              <a:rPr lang="en-US" sz="3200" b="1" dirty="0">
                <a:solidFill>
                  <a:schemeClr val="accent4">
                    <a:lumMod val="65000"/>
                    <a:lumOff val="35000"/>
                  </a:schemeClr>
                </a:solidFill>
                <a:latin typeface="Calibri" pitchFamily="34" charset="0"/>
              </a:rPr>
            </a:br>
            <a:endParaRPr lang="en-US" sz="3200" b="1" dirty="0">
              <a:solidFill>
                <a:schemeClr val="accent4">
                  <a:lumMod val="65000"/>
                  <a:lumOff val="35000"/>
                </a:schemeClr>
              </a:solidFill>
              <a:latin typeface="Calibri" pitchFamily="34" charset="0"/>
            </a:endParaRPr>
          </a:p>
        </p:txBody>
      </p:sp>
      <p:sp>
        <p:nvSpPr>
          <p:cNvPr id="6147" name="Rectangle 3"/>
          <p:cNvSpPr>
            <a:spLocks noGrp="1" noChangeArrowheads="1"/>
          </p:cNvSpPr>
          <p:nvPr>
            <p:ph type="body" sz="half" idx="1"/>
          </p:nvPr>
        </p:nvSpPr>
        <p:spPr>
          <a:xfrm>
            <a:off x="560832" y="1162504"/>
            <a:ext cx="8153400" cy="4530725"/>
          </a:xfrm>
        </p:spPr>
        <p:txBody>
          <a:bodyPr/>
          <a:lstStyle/>
          <a:p>
            <a:pPr>
              <a:spcAft>
                <a:spcPts val="600"/>
              </a:spcAft>
            </a:pPr>
            <a:r>
              <a:rPr lang="en-US" sz="2400" dirty="0">
                <a:latin typeface="Calibri" pitchFamily="34" charset="0"/>
              </a:rPr>
              <a:t>Defined </a:t>
            </a:r>
            <a:r>
              <a:rPr lang="en-US" sz="2400" u="sng" dirty="0">
                <a:latin typeface="Calibri" pitchFamily="34" charset="0"/>
              </a:rPr>
              <a:t>Benefit</a:t>
            </a:r>
            <a:r>
              <a:rPr lang="en-US" sz="2400" dirty="0">
                <a:latin typeface="Calibri" pitchFamily="34" charset="0"/>
              </a:rPr>
              <a:t> plans </a:t>
            </a:r>
            <a:r>
              <a:rPr lang="en-US" sz="2000" dirty="0">
                <a:latin typeface="Calibri" pitchFamily="34" charset="0"/>
              </a:rPr>
              <a:t>(continued)</a:t>
            </a:r>
          </a:p>
          <a:p>
            <a:pPr lvl="1">
              <a:spcAft>
                <a:spcPts val="600"/>
              </a:spcAft>
            </a:pPr>
            <a:r>
              <a:rPr lang="en-US" sz="2400" dirty="0">
                <a:latin typeface="Calibri" pitchFamily="34" charset="0"/>
              </a:rPr>
              <a:t>Annual contributions needed to fund the benefit are uncertain (determined annually by the actuary)</a:t>
            </a:r>
          </a:p>
          <a:p>
            <a:pPr lvl="1">
              <a:spcAft>
                <a:spcPts val="600"/>
              </a:spcAft>
            </a:pPr>
            <a:r>
              <a:rPr lang="en-US" sz="2400" dirty="0">
                <a:latin typeface="Calibri" pitchFamily="34" charset="0"/>
              </a:rPr>
              <a:t>The closer to retirement, the larger the contribution</a:t>
            </a:r>
          </a:p>
          <a:p>
            <a:pPr lvl="1">
              <a:spcAft>
                <a:spcPts val="600"/>
              </a:spcAft>
            </a:pPr>
            <a:r>
              <a:rPr lang="en-US" sz="2400" dirty="0">
                <a:latin typeface="Calibri" pitchFamily="34" charset="0"/>
              </a:rPr>
              <a:t>Contribution range:</a:t>
            </a:r>
          </a:p>
          <a:p>
            <a:pPr lvl="2">
              <a:spcAft>
                <a:spcPts val="600"/>
              </a:spcAft>
            </a:pPr>
            <a:r>
              <a:rPr lang="en-US" sz="2400" dirty="0">
                <a:latin typeface="Calibri" pitchFamily="34" charset="0"/>
              </a:rPr>
              <a:t>Minimum required contributions </a:t>
            </a:r>
          </a:p>
          <a:p>
            <a:pPr lvl="2">
              <a:spcAft>
                <a:spcPts val="600"/>
              </a:spcAft>
            </a:pPr>
            <a:r>
              <a:rPr lang="en-US" sz="2400" dirty="0">
                <a:latin typeface="Calibri" pitchFamily="34" charset="0"/>
              </a:rPr>
              <a:t>Maximum deductible contributions</a:t>
            </a:r>
          </a:p>
          <a:p>
            <a:pPr lvl="1">
              <a:spcAft>
                <a:spcPts val="600"/>
              </a:spcAft>
            </a:pPr>
            <a:r>
              <a:rPr lang="en-US" sz="2400" dirty="0">
                <a:latin typeface="Calibri" pitchFamily="34" charset="0"/>
              </a:rPr>
              <a:t>Investment risk borne by the employer</a:t>
            </a:r>
          </a:p>
          <a:p>
            <a:pPr lvl="1">
              <a:spcAft>
                <a:spcPts val="600"/>
              </a:spcAft>
            </a:pPr>
            <a:endParaRPr lang="en-US" sz="2400" dirty="0">
              <a:latin typeface="Calibri" pitchFamily="34" charset="0"/>
            </a:endParaRPr>
          </a:p>
          <a:p>
            <a:pPr lvl="1" eaLnBrk="1" hangingPunct="1">
              <a:lnSpc>
                <a:spcPct val="90000"/>
              </a:lnSpc>
            </a:pPr>
            <a:endParaRPr lang="en-US" sz="1600" dirty="0">
              <a:latin typeface="Calibri" pitchFamily="34" charset="0"/>
            </a:endParaRPr>
          </a:p>
          <a:p>
            <a:pPr marL="0" indent="0" eaLnBrk="1" hangingPunct="1">
              <a:lnSpc>
                <a:spcPct val="90000"/>
              </a:lnSpc>
              <a:buNone/>
            </a:pPr>
            <a:endParaRPr lang="en-US" sz="2000" b="1" dirty="0">
              <a:latin typeface="Calibri" pitchFamily="34" charset="0"/>
            </a:endParaRPr>
          </a:p>
          <a:p>
            <a:pPr marL="0" indent="0" eaLnBrk="1" hangingPunct="1">
              <a:lnSpc>
                <a:spcPct val="90000"/>
              </a:lnSpc>
              <a:buNone/>
            </a:pPr>
            <a:endParaRPr lang="en-US" sz="2800" dirty="0">
              <a:latin typeface="Calibri" pitchFamily="34" charset="0"/>
              <a:sym typeface="Wingdings" pitchFamily="2" charset="2"/>
            </a:endParaRPr>
          </a:p>
          <a:p>
            <a:pPr marL="0" indent="0" eaLnBrk="1" hangingPunct="1">
              <a:lnSpc>
                <a:spcPct val="90000"/>
              </a:lnSpc>
              <a:buNone/>
            </a:pPr>
            <a:endParaRPr lang="en-US" sz="2800" dirty="0">
              <a:latin typeface="Calibri" pitchFamily="34" charset="0"/>
              <a:sym typeface="Wingdings" pitchFamily="2" charset="2"/>
            </a:endParaRPr>
          </a:p>
          <a:p>
            <a:pPr eaLnBrk="1" hangingPunct="1">
              <a:lnSpc>
                <a:spcPct val="90000"/>
              </a:lnSpc>
            </a:pPr>
            <a:endParaRPr lang="en-US" sz="18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7</a:t>
            </a:fld>
            <a:endParaRPr lang="en-US" altLang="en-US" dirty="0"/>
          </a:p>
        </p:txBody>
      </p:sp>
      <p:pic>
        <p:nvPicPr>
          <p:cNvPr id="7" name="Picture 6" descr="IAI_Icon.jpg"/>
          <p:cNvPicPr>
            <a:picLocks noChangeAspect="1"/>
          </p:cNvPicPr>
          <p:nvPr/>
        </p:nvPicPr>
        <p:blipFill>
          <a:blip r:embed="rId3" cstate="print"/>
          <a:stretch>
            <a:fillRect/>
          </a:stretch>
        </p:blipFill>
        <p:spPr>
          <a:xfrm>
            <a:off x="7772400" y="5715000"/>
            <a:ext cx="941832" cy="779628"/>
          </a:xfrm>
          <a:prstGeom prst="rect">
            <a:avLst/>
          </a:prstGeom>
        </p:spPr>
      </p:pic>
    </p:spTree>
    <p:extLst>
      <p:ext uri="{BB962C8B-B14F-4D97-AF65-F5344CB8AC3E}">
        <p14:creationId xmlns:p14="http://schemas.microsoft.com/office/powerpoint/2010/main" val="2921475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3"/>
          <p:cNvSpPr txBox="1">
            <a:spLocks noChangeArrowheads="1"/>
          </p:cNvSpPr>
          <p:nvPr/>
        </p:nvSpPr>
        <p:spPr bwMode="auto">
          <a:xfrm>
            <a:off x="457200" y="301625"/>
            <a:ext cx="8077200" cy="852488"/>
          </a:xfrm>
          <a:prstGeom prst="rect">
            <a:avLst/>
          </a:prstGeom>
          <a:noFill/>
          <a:ln w="9360">
            <a:noFill/>
            <a:miter lim="800000"/>
            <a:headEnd/>
            <a:tailEnd/>
          </a:ln>
        </p:spPr>
        <p:txBody>
          <a:bodyPr lIns="90000" tIns="57096" rIns="90000" bIns="45000"/>
          <a:lstStyle/>
          <a:p>
            <a:pPr defTabSz="457200" hangingPunct="0">
              <a:lnSpc>
                <a:spcPct val="98000"/>
              </a:lnSpc>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Lst>
            </a:pPr>
            <a:r>
              <a:rPr lang="en-US" sz="3200" b="1" dirty="0">
                <a:solidFill>
                  <a:schemeClr val="accent4">
                    <a:lumMod val="65000"/>
                    <a:lumOff val="35000"/>
                  </a:schemeClr>
                </a:solidFill>
                <a:latin typeface="Calibri" pitchFamily="34" charset="0"/>
                <a:ea typeface="+mj-ea"/>
                <a:cs typeface="+mj-cs"/>
              </a:rPr>
              <a:t>Defined Contribution vs. Defined Benefit Plans </a:t>
            </a:r>
          </a:p>
        </p:txBody>
      </p:sp>
      <p:sp>
        <p:nvSpPr>
          <p:cNvPr id="19458" name="Text Box 4"/>
          <p:cNvSpPr txBox="1">
            <a:spLocks noChangeArrowheads="1"/>
          </p:cNvSpPr>
          <p:nvPr/>
        </p:nvSpPr>
        <p:spPr bwMode="auto">
          <a:xfrm>
            <a:off x="457200" y="1154113"/>
            <a:ext cx="4040188" cy="3951287"/>
          </a:xfrm>
          <a:prstGeom prst="rect">
            <a:avLst/>
          </a:prstGeom>
          <a:noFill/>
          <a:ln w="9360">
            <a:noFill/>
            <a:miter lim="800000"/>
            <a:headEnd/>
            <a:tailEnd/>
          </a:ln>
        </p:spPr>
        <p:txBody>
          <a:bodyPr lIns="90000" tIns="60876" rIns="90000" bIns="45000"/>
          <a:lstStyle/>
          <a:p>
            <a:pPr marL="342900" indent="-341313" defTabSz="457200" hangingPunct="0">
              <a:lnSpc>
                <a:spcPct val="93000"/>
              </a:lnSpc>
              <a:spcBef>
                <a:spcPts val="525"/>
              </a:spcBef>
              <a:buClr>
                <a:srgbClr val="000000"/>
              </a:buClr>
              <a:buSzPct val="100000"/>
              <a:buFont typeface="Times New Roman" pitchFamily="18" charset="0"/>
              <a:buNone/>
              <a:tabLst>
                <a:tab pos="723900" algn="l"/>
                <a:tab pos="1447800" algn="l"/>
                <a:tab pos="2171700" algn="l"/>
                <a:tab pos="2895600" algn="l"/>
                <a:tab pos="3619500" algn="l"/>
              </a:tabLst>
            </a:pPr>
            <a:r>
              <a:rPr lang="en-US" sz="2200" b="1" dirty="0">
                <a:solidFill>
                  <a:srgbClr val="000000"/>
                </a:solidFill>
                <a:latin typeface="Calibri" pitchFamily="34" charset="0"/>
              </a:rPr>
              <a:t>Defined Contribution (DC) Plans</a:t>
            </a:r>
          </a:p>
          <a:p>
            <a:pPr marL="342900" indent="-341313" defTabSz="457200" hangingPunct="0">
              <a:lnSpc>
                <a:spcPct val="93000"/>
              </a:lnSpc>
              <a:spcBef>
                <a:spcPts val="525"/>
              </a:spcBef>
              <a:spcAft>
                <a:spcPts val="600"/>
              </a:spcAft>
              <a:buClr>
                <a:srgbClr val="20A8EC"/>
              </a:buClr>
              <a:buSzPct val="65000"/>
              <a:buFont typeface="Wingdings" pitchFamily="2" charset="2"/>
              <a:buChar char="n"/>
              <a:tabLst>
                <a:tab pos="723900" algn="l"/>
                <a:tab pos="1447800" algn="l"/>
                <a:tab pos="2171700" algn="l"/>
                <a:tab pos="2895600" algn="l"/>
                <a:tab pos="3619500" algn="l"/>
              </a:tabLst>
            </a:pPr>
            <a:r>
              <a:rPr lang="en-US" sz="1800" b="1" dirty="0">
                <a:solidFill>
                  <a:srgbClr val="000000"/>
                </a:solidFill>
                <a:latin typeface="Calibri" pitchFamily="34" charset="0"/>
              </a:rPr>
              <a:t>Advantages</a:t>
            </a:r>
          </a:p>
          <a:p>
            <a:pPr marL="742950" lvl="1" indent="-284163" defTabSz="457200" hangingPunct="0">
              <a:lnSpc>
                <a:spcPct val="93000"/>
              </a:lnSpc>
              <a:spcBef>
                <a:spcPts val="438"/>
              </a:spcBef>
              <a:spcAft>
                <a:spcPts val="600"/>
              </a:spcAft>
              <a:buClr>
                <a:schemeClr val="accent2"/>
              </a:buClr>
              <a:buSzPct val="60000"/>
              <a:buFont typeface="Wingdings" pitchFamily="2" charset="2"/>
              <a:buChar char="q"/>
              <a:tabLst>
                <a:tab pos="723900" algn="l"/>
                <a:tab pos="1447800" algn="l"/>
                <a:tab pos="2171700" algn="l"/>
                <a:tab pos="2895600" algn="l"/>
                <a:tab pos="3619500" algn="l"/>
              </a:tabLst>
            </a:pPr>
            <a:r>
              <a:rPr lang="en-US" sz="1600" dirty="0">
                <a:solidFill>
                  <a:srgbClr val="000000"/>
                </a:solidFill>
                <a:latin typeface="Calibri" pitchFamily="34" charset="0"/>
              </a:rPr>
              <a:t>Appreciated by employees</a:t>
            </a:r>
          </a:p>
          <a:p>
            <a:pPr marL="742950" lvl="1" indent="-284163" defTabSz="457200" hangingPunct="0">
              <a:lnSpc>
                <a:spcPct val="93000"/>
              </a:lnSpc>
              <a:spcBef>
                <a:spcPts val="438"/>
              </a:spcBef>
              <a:spcAft>
                <a:spcPts val="600"/>
              </a:spcAft>
              <a:buClr>
                <a:schemeClr val="accent2"/>
              </a:buClr>
              <a:buSzPct val="60000"/>
              <a:buFont typeface="Wingdings" pitchFamily="2" charset="2"/>
              <a:buChar char="q"/>
              <a:tabLst>
                <a:tab pos="723900" algn="l"/>
                <a:tab pos="1447800" algn="l"/>
                <a:tab pos="2171700" algn="l"/>
                <a:tab pos="2895600" algn="l"/>
                <a:tab pos="3619500" algn="l"/>
              </a:tabLst>
            </a:pPr>
            <a:r>
              <a:rPr lang="en-US" sz="1600" dirty="0">
                <a:solidFill>
                  <a:srgbClr val="000000"/>
                </a:solidFill>
                <a:latin typeface="Calibri" pitchFamily="34" charset="0"/>
              </a:rPr>
              <a:t>Easy to understand</a:t>
            </a:r>
          </a:p>
          <a:p>
            <a:pPr marL="742950" lvl="1" indent="-284163" defTabSz="457200" hangingPunct="0">
              <a:lnSpc>
                <a:spcPct val="93000"/>
              </a:lnSpc>
              <a:spcBef>
                <a:spcPts val="438"/>
              </a:spcBef>
              <a:spcAft>
                <a:spcPts val="600"/>
              </a:spcAft>
              <a:buClr>
                <a:schemeClr val="accent2"/>
              </a:buClr>
              <a:buSzPct val="60000"/>
              <a:buFont typeface="Wingdings" pitchFamily="2" charset="2"/>
              <a:buChar char="q"/>
              <a:tabLst>
                <a:tab pos="723900" algn="l"/>
                <a:tab pos="1447800" algn="l"/>
                <a:tab pos="2171700" algn="l"/>
                <a:tab pos="2895600" algn="l"/>
                <a:tab pos="3619500" algn="l"/>
              </a:tabLst>
            </a:pPr>
            <a:r>
              <a:rPr lang="en-US" sz="1600" dirty="0">
                <a:solidFill>
                  <a:srgbClr val="000000"/>
                </a:solidFill>
                <a:latin typeface="Calibri" pitchFamily="34" charset="0"/>
              </a:rPr>
              <a:t>Extremely flexible</a:t>
            </a:r>
          </a:p>
          <a:p>
            <a:pPr marL="742950" lvl="1" indent="-284163" defTabSz="457200" hangingPunct="0">
              <a:lnSpc>
                <a:spcPct val="93000"/>
              </a:lnSpc>
              <a:spcBef>
                <a:spcPts val="438"/>
              </a:spcBef>
              <a:spcAft>
                <a:spcPts val="600"/>
              </a:spcAft>
              <a:buClr>
                <a:schemeClr val="accent2"/>
              </a:buClr>
              <a:buSzPct val="60000"/>
              <a:buFont typeface="Wingdings" pitchFamily="2" charset="2"/>
              <a:buChar char="q"/>
              <a:tabLst>
                <a:tab pos="723900" algn="l"/>
                <a:tab pos="1447800" algn="l"/>
                <a:tab pos="2171700" algn="l"/>
                <a:tab pos="2895600" algn="l"/>
                <a:tab pos="3619500" algn="l"/>
              </a:tabLst>
            </a:pPr>
            <a:r>
              <a:rPr lang="en-US" sz="1600" dirty="0">
                <a:solidFill>
                  <a:srgbClr val="000000"/>
                </a:solidFill>
                <a:latin typeface="Calibri" pitchFamily="34" charset="0"/>
              </a:rPr>
              <a:t>Discretionary contributions </a:t>
            </a:r>
          </a:p>
          <a:p>
            <a:pPr marL="342900" indent="-341313" defTabSz="457200" hangingPunct="0">
              <a:lnSpc>
                <a:spcPct val="93000"/>
              </a:lnSpc>
              <a:spcBef>
                <a:spcPts val="525"/>
              </a:spcBef>
              <a:spcAft>
                <a:spcPts val="600"/>
              </a:spcAft>
              <a:buClr>
                <a:srgbClr val="20A8EC"/>
              </a:buClr>
              <a:buSzPct val="65000"/>
              <a:buFont typeface="Wingdings" pitchFamily="2" charset="2"/>
              <a:buChar char="n"/>
              <a:tabLst>
                <a:tab pos="723900" algn="l"/>
                <a:tab pos="1447800" algn="l"/>
                <a:tab pos="2171700" algn="l"/>
                <a:tab pos="2895600" algn="l"/>
                <a:tab pos="3619500" algn="l"/>
              </a:tabLst>
            </a:pPr>
            <a:r>
              <a:rPr lang="en-US" sz="1800" b="1" dirty="0">
                <a:solidFill>
                  <a:srgbClr val="000000"/>
                </a:solidFill>
                <a:latin typeface="Calibri" pitchFamily="34" charset="0"/>
              </a:rPr>
              <a:t>Disadvantages</a:t>
            </a:r>
          </a:p>
          <a:p>
            <a:pPr marL="742950" lvl="1" indent="-284163" defTabSz="457200" hangingPunct="0">
              <a:lnSpc>
                <a:spcPct val="93000"/>
              </a:lnSpc>
              <a:spcBef>
                <a:spcPts val="438"/>
              </a:spcBef>
              <a:spcAft>
                <a:spcPts val="600"/>
              </a:spcAft>
              <a:buClr>
                <a:schemeClr val="accent2"/>
              </a:buClr>
              <a:buSzPct val="60000"/>
              <a:buFont typeface="Wingdings" pitchFamily="2" charset="2"/>
              <a:buChar char="q"/>
              <a:tabLst>
                <a:tab pos="723900" algn="l"/>
                <a:tab pos="1447800" algn="l"/>
                <a:tab pos="2171700" algn="l"/>
                <a:tab pos="2895600" algn="l"/>
                <a:tab pos="3619500" algn="l"/>
              </a:tabLst>
            </a:pPr>
            <a:r>
              <a:rPr lang="en-US" sz="1600" dirty="0">
                <a:solidFill>
                  <a:srgbClr val="000000"/>
                </a:solidFill>
                <a:latin typeface="Calibri" pitchFamily="34" charset="0"/>
              </a:rPr>
              <a:t>Low contributions make it difficult to build sufficient retirement plan assets</a:t>
            </a:r>
          </a:p>
          <a:p>
            <a:pPr marL="742950" lvl="1" indent="-284163" defTabSz="457200" hangingPunct="0">
              <a:lnSpc>
                <a:spcPct val="93000"/>
              </a:lnSpc>
              <a:spcBef>
                <a:spcPts val="438"/>
              </a:spcBef>
              <a:spcAft>
                <a:spcPts val="600"/>
              </a:spcAft>
              <a:buClr>
                <a:schemeClr val="accent2"/>
              </a:buClr>
              <a:buSzPct val="60000"/>
              <a:buFont typeface="Wingdings" pitchFamily="2" charset="2"/>
              <a:buChar char="q"/>
              <a:tabLst>
                <a:tab pos="723900" algn="l"/>
                <a:tab pos="1447800" algn="l"/>
                <a:tab pos="2171700" algn="l"/>
                <a:tab pos="2895600" algn="l"/>
                <a:tab pos="3619500" algn="l"/>
              </a:tabLst>
            </a:pPr>
            <a:r>
              <a:rPr lang="en-US" sz="1600" dirty="0">
                <a:solidFill>
                  <a:srgbClr val="000000"/>
                </a:solidFill>
                <a:latin typeface="Calibri" pitchFamily="34" charset="0"/>
              </a:rPr>
              <a:t>Lower deductible contribution limits</a:t>
            </a:r>
          </a:p>
          <a:p>
            <a:pPr marL="742950" lvl="1" indent="-284163" defTabSz="457200" hangingPunct="0">
              <a:lnSpc>
                <a:spcPct val="93000"/>
              </a:lnSpc>
              <a:spcBef>
                <a:spcPts val="438"/>
              </a:spcBef>
              <a:spcAft>
                <a:spcPts val="600"/>
              </a:spcAft>
              <a:buClr>
                <a:schemeClr val="accent2"/>
              </a:buClr>
              <a:buSzPct val="60000"/>
              <a:buFont typeface="Wingdings" pitchFamily="2" charset="2"/>
              <a:buChar char="q"/>
              <a:tabLst>
                <a:tab pos="723900" algn="l"/>
                <a:tab pos="1447800" algn="l"/>
                <a:tab pos="2171700" algn="l"/>
                <a:tab pos="2895600" algn="l"/>
                <a:tab pos="3619500" algn="l"/>
              </a:tabLst>
            </a:pPr>
            <a:r>
              <a:rPr lang="en-US" sz="1600" dirty="0">
                <a:solidFill>
                  <a:srgbClr val="000000"/>
                </a:solidFill>
                <a:latin typeface="Calibri" pitchFamily="34" charset="0"/>
              </a:rPr>
              <a:t>Need high current compensation to maximize contribution</a:t>
            </a:r>
          </a:p>
        </p:txBody>
      </p:sp>
      <p:sp>
        <p:nvSpPr>
          <p:cNvPr id="19459" name="Rectangle 5"/>
          <p:cNvSpPr>
            <a:spLocks noChangeArrowheads="1"/>
          </p:cNvSpPr>
          <p:nvPr/>
        </p:nvSpPr>
        <p:spPr bwMode="auto">
          <a:xfrm>
            <a:off x="4494213" y="1154113"/>
            <a:ext cx="4040187" cy="3951287"/>
          </a:xfrm>
          <a:prstGeom prst="rect">
            <a:avLst/>
          </a:prstGeom>
          <a:noFill/>
          <a:ln w="9360">
            <a:noFill/>
            <a:miter lim="800000"/>
            <a:headEnd/>
            <a:tailEnd/>
          </a:ln>
        </p:spPr>
        <p:txBody>
          <a:bodyPr lIns="90000" tIns="66167" rIns="90000" bIns="45000"/>
          <a:lstStyle/>
          <a:p>
            <a:pPr marL="342900" indent="-341313" defTabSz="457200" hangingPunct="0">
              <a:lnSpc>
                <a:spcPct val="93000"/>
              </a:lnSpc>
              <a:spcBef>
                <a:spcPts val="363"/>
              </a:spcBef>
              <a:buClr>
                <a:srgbClr val="000000"/>
              </a:buClr>
              <a:buSzPct val="100000"/>
              <a:buFont typeface="Times New Roman" pitchFamily="18" charset="0"/>
              <a:buNone/>
              <a:tabLst>
                <a:tab pos="723900" algn="l"/>
                <a:tab pos="1447800" algn="l"/>
                <a:tab pos="2171700" algn="l"/>
                <a:tab pos="2895600" algn="l"/>
                <a:tab pos="3619500" algn="l"/>
              </a:tabLst>
            </a:pPr>
            <a:r>
              <a:rPr lang="en-US" sz="2200" b="1" dirty="0">
                <a:solidFill>
                  <a:srgbClr val="000000"/>
                </a:solidFill>
                <a:latin typeface="Calibri" pitchFamily="34" charset="0"/>
              </a:rPr>
              <a:t>Defined Benefit (DB) Plans</a:t>
            </a:r>
          </a:p>
          <a:p>
            <a:pPr marL="342900" indent="-341313" defTabSz="457200" hangingPunct="0">
              <a:lnSpc>
                <a:spcPct val="93000"/>
              </a:lnSpc>
              <a:spcBef>
                <a:spcPts val="363"/>
              </a:spcBef>
              <a:spcAft>
                <a:spcPts val="600"/>
              </a:spcAft>
              <a:buClr>
                <a:srgbClr val="20A8EC"/>
              </a:buClr>
              <a:buSzPct val="65000"/>
              <a:buFont typeface="Wingdings" pitchFamily="2" charset="2"/>
              <a:buChar char="n"/>
              <a:tabLst>
                <a:tab pos="723900" algn="l"/>
                <a:tab pos="1447800" algn="l"/>
                <a:tab pos="2171700" algn="l"/>
                <a:tab pos="2895600" algn="l"/>
                <a:tab pos="3619500" algn="l"/>
              </a:tabLst>
            </a:pPr>
            <a:r>
              <a:rPr lang="en-US" sz="1800" b="1" dirty="0">
                <a:solidFill>
                  <a:srgbClr val="000000"/>
                </a:solidFill>
                <a:latin typeface="Calibri" pitchFamily="34" charset="0"/>
              </a:rPr>
              <a:t>Advantages</a:t>
            </a:r>
          </a:p>
          <a:p>
            <a:pPr marL="669925" lvl="1" indent="-323850" defTabSz="457200" hangingPunct="0">
              <a:lnSpc>
                <a:spcPct val="93000"/>
              </a:lnSpc>
              <a:spcBef>
                <a:spcPts val="363"/>
              </a:spcBef>
              <a:spcAft>
                <a:spcPts val="600"/>
              </a:spcAft>
              <a:buClr>
                <a:schemeClr val="accent2"/>
              </a:buClr>
              <a:buSzPct val="60000"/>
              <a:buFont typeface="Wingdings" pitchFamily="2" charset="2"/>
              <a:buChar char="q"/>
              <a:tabLst>
                <a:tab pos="723900" algn="l"/>
                <a:tab pos="1447800" algn="l"/>
                <a:tab pos="2171700" algn="l"/>
                <a:tab pos="2895600" algn="l"/>
                <a:tab pos="3619500" algn="l"/>
              </a:tabLst>
            </a:pPr>
            <a:r>
              <a:rPr lang="en-US" sz="1600" dirty="0">
                <a:solidFill>
                  <a:srgbClr val="000000"/>
                </a:solidFill>
                <a:latin typeface="Calibri" pitchFamily="34" charset="0"/>
              </a:rPr>
              <a:t>Substantially higher contribution limits</a:t>
            </a:r>
          </a:p>
          <a:p>
            <a:pPr marL="669925" lvl="1" indent="-323850" defTabSz="457200" hangingPunct="0">
              <a:lnSpc>
                <a:spcPct val="93000"/>
              </a:lnSpc>
              <a:spcBef>
                <a:spcPts val="363"/>
              </a:spcBef>
              <a:spcAft>
                <a:spcPts val="600"/>
              </a:spcAft>
              <a:buClr>
                <a:schemeClr val="accent2"/>
              </a:buClr>
              <a:buSzPct val="60000"/>
              <a:buFont typeface="Wingdings" pitchFamily="2" charset="2"/>
              <a:buChar char="q"/>
              <a:tabLst>
                <a:tab pos="723900" algn="l"/>
                <a:tab pos="1447800" algn="l"/>
                <a:tab pos="2171700" algn="l"/>
                <a:tab pos="2895600" algn="l"/>
                <a:tab pos="3619500" algn="l"/>
              </a:tabLst>
            </a:pPr>
            <a:r>
              <a:rPr lang="en-US" sz="1600" dirty="0">
                <a:solidFill>
                  <a:srgbClr val="000000"/>
                </a:solidFill>
                <a:latin typeface="Calibri" pitchFamily="34" charset="0"/>
              </a:rPr>
              <a:t>Greater assurance of achieving retirement goal</a:t>
            </a:r>
          </a:p>
          <a:p>
            <a:pPr marL="669925" lvl="1" indent="-323850" defTabSz="457200" hangingPunct="0">
              <a:lnSpc>
                <a:spcPct val="93000"/>
              </a:lnSpc>
              <a:spcBef>
                <a:spcPts val="363"/>
              </a:spcBef>
              <a:spcAft>
                <a:spcPts val="600"/>
              </a:spcAft>
              <a:buClr>
                <a:schemeClr val="accent2"/>
              </a:buClr>
              <a:buSzPct val="60000"/>
              <a:buFont typeface="Wingdings" pitchFamily="2" charset="2"/>
              <a:buChar char="q"/>
              <a:tabLst>
                <a:tab pos="723900" algn="l"/>
                <a:tab pos="1447800" algn="l"/>
                <a:tab pos="2171700" algn="l"/>
                <a:tab pos="2895600" algn="l"/>
                <a:tab pos="3619500" algn="l"/>
              </a:tabLst>
            </a:pPr>
            <a:r>
              <a:rPr lang="en-US" sz="1600" dirty="0">
                <a:solidFill>
                  <a:srgbClr val="000000"/>
                </a:solidFill>
                <a:latin typeface="Calibri" pitchFamily="34" charset="0"/>
              </a:rPr>
              <a:t>Generally higher benefits for owners relative to rank and file employees</a:t>
            </a:r>
          </a:p>
          <a:p>
            <a:pPr marL="669925" lvl="1" indent="-323850" defTabSz="457200" hangingPunct="0">
              <a:lnSpc>
                <a:spcPct val="93000"/>
              </a:lnSpc>
              <a:spcBef>
                <a:spcPts val="363"/>
              </a:spcBef>
              <a:spcAft>
                <a:spcPts val="600"/>
              </a:spcAft>
              <a:buClr>
                <a:schemeClr val="accent2"/>
              </a:buClr>
              <a:buSzPct val="60000"/>
              <a:buFont typeface="Wingdings" pitchFamily="2" charset="2"/>
              <a:buChar char="q"/>
              <a:tabLst>
                <a:tab pos="723900" algn="l"/>
                <a:tab pos="1447800" algn="l"/>
                <a:tab pos="2171700" algn="l"/>
                <a:tab pos="2895600" algn="l"/>
                <a:tab pos="3619500" algn="l"/>
              </a:tabLst>
            </a:pPr>
            <a:r>
              <a:rPr lang="en-US" sz="1600" dirty="0">
                <a:solidFill>
                  <a:srgbClr val="000000"/>
                </a:solidFill>
                <a:latin typeface="Calibri" pitchFamily="34" charset="0"/>
              </a:rPr>
              <a:t>Wide range of allowable contribution provides some flexibility</a:t>
            </a:r>
          </a:p>
          <a:p>
            <a:pPr marL="669925" lvl="1" indent="-323850" defTabSz="457200" hangingPunct="0">
              <a:lnSpc>
                <a:spcPct val="93000"/>
              </a:lnSpc>
              <a:spcBef>
                <a:spcPts val="363"/>
              </a:spcBef>
              <a:spcAft>
                <a:spcPts val="600"/>
              </a:spcAft>
              <a:buClr>
                <a:schemeClr val="accent2"/>
              </a:buClr>
              <a:buSzPct val="60000"/>
              <a:buFont typeface="Wingdings" pitchFamily="2" charset="2"/>
              <a:buChar char="q"/>
              <a:tabLst>
                <a:tab pos="723900" algn="l"/>
                <a:tab pos="1447800" algn="l"/>
                <a:tab pos="2171700" algn="l"/>
                <a:tab pos="2895600" algn="l"/>
                <a:tab pos="3619500" algn="l"/>
              </a:tabLst>
            </a:pPr>
            <a:r>
              <a:rPr lang="en-US" sz="1600" dirty="0">
                <a:solidFill>
                  <a:srgbClr val="000000"/>
                </a:solidFill>
                <a:latin typeface="Calibri" pitchFamily="34" charset="0"/>
              </a:rPr>
              <a:t>Current salary not necessary</a:t>
            </a:r>
          </a:p>
          <a:p>
            <a:pPr marL="342900" indent="-341313" defTabSz="457200" hangingPunct="0">
              <a:lnSpc>
                <a:spcPct val="93000"/>
              </a:lnSpc>
              <a:spcBef>
                <a:spcPts val="363"/>
              </a:spcBef>
              <a:spcAft>
                <a:spcPts val="600"/>
              </a:spcAft>
              <a:buClr>
                <a:srgbClr val="20A8EC"/>
              </a:buClr>
              <a:buSzPct val="65000"/>
              <a:buFont typeface="Wingdings" pitchFamily="2" charset="2"/>
              <a:buChar char="n"/>
              <a:tabLst>
                <a:tab pos="723900" algn="l"/>
                <a:tab pos="1447800" algn="l"/>
                <a:tab pos="2171700" algn="l"/>
                <a:tab pos="2895600" algn="l"/>
                <a:tab pos="3619500" algn="l"/>
              </a:tabLst>
            </a:pPr>
            <a:r>
              <a:rPr lang="en-US" sz="1800" b="1" dirty="0">
                <a:solidFill>
                  <a:srgbClr val="000000"/>
                </a:solidFill>
                <a:latin typeface="Calibri" pitchFamily="34" charset="0"/>
              </a:rPr>
              <a:t>Disadvantages</a:t>
            </a:r>
          </a:p>
          <a:p>
            <a:pPr marL="669925" lvl="1" indent="-323850" defTabSz="457200" hangingPunct="0">
              <a:lnSpc>
                <a:spcPct val="93000"/>
              </a:lnSpc>
              <a:spcBef>
                <a:spcPts val="363"/>
              </a:spcBef>
              <a:spcAft>
                <a:spcPts val="600"/>
              </a:spcAft>
              <a:buClr>
                <a:schemeClr val="accent2"/>
              </a:buClr>
              <a:buSzPct val="60000"/>
              <a:buFont typeface="Wingdings" pitchFamily="2" charset="2"/>
              <a:buChar char="q"/>
              <a:tabLst>
                <a:tab pos="723900" algn="l"/>
                <a:tab pos="1447800" algn="l"/>
                <a:tab pos="2171700" algn="l"/>
                <a:tab pos="2895600" algn="l"/>
                <a:tab pos="3619500" algn="l"/>
              </a:tabLst>
            </a:pPr>
            <a:r>
              <a:rPr lang="en-US" sz="1600" dirty="0">
                <a:solidFill>
                  <a:srgbClr val="000000"/>
                </a:solidFill>
                <a:latin typeface="Calibri" pitchFamily="34" charset="0"/>
              </a:rPr>
              <a:t>Minimum employer contributions required</a:t>
            </a:r>
          </a:p>
          <a:p>
            <a:pPr marL="669925" lvl="1" indent="-323850" defTabSz="457200" hangingPunct="0">
              <a:lnSpc>
                <a:spcPct val="93000"/>
              </a:lnSpc>
              <a:spcBef>
                <a:spcPts val="363"/>
              </a:spcBef>
              <a:spcAft>
                <a:spcPts val="600"/>
              </a:spcAft>
              <a:buClr>
                <a:schemeClr val="accent2"/>
              </a:buClr>
              <a:buSzPct val="60000"/>
              <a:buFont typeface="Wingdings" pitchFamily="2" charset="2"/>
              <a:buChar char="q"/>
              <a:tabLst>
                <a:tab pos="723900" algn="l"/>
                <a:tab pos="1447800" algn="l"/>
                <a:tab pos="2171700" algn="l"/>
                <a:tab pos="2895600" algn="l"/>
                <a:tab pos="3619500" algn="l"/>
              </a:tabLst>
            </a:pPr>
            <a:r>
              <a:rPr lang="en-US" sz="1600" dirty="0">
                <a:solidFill>
                  <a:srgbClr val="000000"/>
                </a:solidFill>
                <a:latin typeface="Calibri" pitchFamily="34" charset="0"/>
              </a:rPr>
              <a:t>More complex</a:t>
            </a:r>
          </a:p>
          <a:p>
            <a:pPr marL="669925" lvl="1" indent="-323850" defTabSz="457200" hangingPunct="0">
              <a:lnSpc>
                <a:spcPct val="93000"/>
              </a:lnSpc>
              <a:spcBef>
                <a:spcPts val="363"/>
              </a:spcBef>
              <a:buClr>
                <a:srgbClr val="990033"/>
              </a:buClr>
              <a:buSzPct val="60000"/>
              <a:buFont typeface="Wingdings" pitchFamily="2" charset="2"/>
              <a:buChar char="q"/>
              <a:tabLst>
                <a:tab pos="723900" algn="l"/>
                <a:tab pos="1447800" algn="l"/>
                <a:tab pos="2171700" algn="l"/>
                <a:tab pos="2895600" algn="l"/>
                <a:tab pos="3619500" algn="l"/>
              </a:tabLst>
            </a:pPr>
            <a:endParaRPr lang="en-US" sz="1600" dirty="0">
              <a:solidFill>
                <a:srgbClr val="000000"/>
              </a:solidFill>
            </a:endParaRPr>
          </a:p>
        </p:txBody>
      </p:sp>
      <p:pic>
        <p:nvPicPr>
          <p:cNvPr id="5" name="Picture 4" descr="IAI_Icon.jpg"/>
          <p:cNvPicPr>
            <a:picLocks noChangeAspect="1"/>
          </p:cNvPicPr>
          <p:nvPr/>
        </p:nvPicPr>
        <p:blipFill>
          <a:blip r:embed="rId3" cstate="print"/>
          <a:stretch>
            <a:fillRect/>
          </a:stretch>
        </p:blipFill>
        <p:spPr>
          <a:xfrm>
            <a:off x="7772400" y="5715000"/>
            <a:ext cx="941832" cy="779626"/>
          </a:xfrm>
          <a:prstGeom prst="rect">
            <a:avLst/>
          </a:prstGeom>
        </p:spPr>
      </p:pic>
      <p:sp>
        <p:nvSpPr>
          <p:cNvPr id="4" name="Slide Number Placeholder 3"/>
          <p:cNvSpPr>
            <a:spLocks noGrp="1"/>
          </p:cNvSpPr>
          <p:nvPr>
            <p:ph type="sldNum" sz="quarter" idx="12"/>
          </p:nvPr>
        </p:nvSpPr>
        <p:spPr/>
        <p:txBody>
          <a:bodyPr/>
          <a:lstStyle/>
          <a:p>
            <a:pPr>
              <a:defRPr/>
            </a:pPr>
            <a:fld id="{DB5351F9-3629-4F18-A421-8711FA8134CD}" type="slidenum">
              <a:rPr lang="en-US" altLang="en-US" smtClean="0"/>
              <a:pPr>
                <a:defRPr/>
              </a:pPr>
              <a:t>8</a:t>
            </a:fld>
            <a:endParaRPr lang="en-US" altLang="en-US" dirty="0"/>
          </a:p>
        </p:txBody>
      </p:sp>
    </p:spTree>
    <p:extLst>
      <p:ext uri="{BB962C8B-B14F-4D97-AF65-F5344CB8AC3E}">
        <p14:creationId xmlns:p14="http://schemas.microsoft.com/office/powerpoint/2010/main" val="425940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anim calcmode="lin" valueType="num">
                                      <p:cBhvr additive="base">
                                        <p:cTn id="11"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945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anim calcmode="lin" valueType="num">
                                      <p:cBhvr additive="base">
                                        <p:cTn id="15"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945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anim calcmode="lin" valueType="num">
                                      <p:cBhvr additive="base">
                                        <p:cTn id="19"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anim calcmode="lin" valueType="num">
                                      <p:cBhvr additive="base">
                                        <p:cTn id="23"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945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anim calcmode="lin" valueType="num">
                                      <p:cBhvr additive="base">
                                        <p:cTn id="27"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9459">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9459">
                                            <p:txEl>
                                              <p:pRg st="6" end="6"/>
                                            </p:txEl>
                                          </p:spTgt>
                                        </p:tgtEl>
                                        <p:attrNameLst>
                                          <p:attrName>style.visibility</p:attrName>
                                        </p:attrNameLst>
                                      </p:cBhvr>
                                      <p:to>
                                        <p:strVal val="visible"/>
                                      </p:to>
                                    </p:set>
                                    <p:anim calcmode="lin" valueType="num">
                                      <p:cBhvr additive="base">
                                        <p:cTn id="31" dur="5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9">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9459">
                                            <p:txEl>
                                              <p:pRg st="7" end="7"/>
                                            </p:txEl>
                                          </p:spTgt>
                                        </p:tgtEl>
                                        <p:attrNameLst>
                                          <p:attrName>style.visibility</p:attrName>
                                        </p:attrNameLst>
                                      </p:cBhvr>
                                      <p:to>
                                        <p:strVal val="visible"/>
                                      </p:to>
                                    </p:set>
                                    <p:anim calcmode="lin" valueType="num">
                                      <p:cBhvr additive="base">
                                        <p:cTn id="35" dur="5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9459">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9459">
                                            <p:txEl>
                                              <p:pRg st="8" end="8"/>
                                            </p:txEl>
                                          </p:spTgt>
                                        </p:tgtEl>
                                        <p:attrNameLst>
                                          <p:attrName>style.visibility</p:attrName>
                                        </p:attrNameLst>
                                      </p:cBhvr>
                                      <p:to>
                                        <p:strVal val="visible"/>
                                      </p:to>
                                    </p:set>
                                    <p:anim calcmode="lin" valueType="num">
                                      <p:cBhvr additive="base">
                                        <p:cTn id="39" dur="500" fill="hold"/>
                                        <p:tgtEl>
                                          <p:spTgt spid="19459">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9459">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9459">
                                            <p:txEl>
                                              <p:pRg st="9" end="9"/>
                                            </p:txEl>
                                          </p:spTgt>
                                        </p:tgtEl>
                                        <p:attrNameLst>
                                          <p:attrName>style.visibility</p:attrName>
                                        </p:attrNameLst>
                                      </p:cBhvr>
                                      <p:to>
                                        <p:strVal val="visible"/>
                                      </p:to>
                                    </p:set>
                                    <p:anim calcmode="lin" valueType="num">
                                      <p:cBhvr additive="base">
                                        <p:cTn id="43" dur="500" fill="hold"/>
                                        <p:tgtEl>
                                          <p:spTgt spid="19459">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45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defTabSz="457200">
              <a:lnSpc>
                <a:spcPct val="98000"/>
              </a:lnSpc>
              <a:tabLst>
                <a:tab pos="723900" algn="l"/>
                <a:tab pos="1447800" algn="l"/>
                <a:tab pos="2171700" algn="l"/>
                <a:tab pos="2895600" algn="l"/>
                <a:tab pos="3619500" algn="l"/>
                <a:tab pos="4343400" algn="l"/>
                <a:tab pos="5067300" algn="l"/>
                <a:tab pos="5791200" algn="l"/>
                <a:tab pos="6515100" algn="l"/>
              </a:tabLst>
            </a:pPr>
            <a:r>
              <a:rPr lang="en-US" sz="3200" b="1" dirty="0">
                <a:solidFill>
                  <a:schemeClr val="accent4">
                    <a:lumMod val="65000"/>
                    <a:lumOff val="35000"/>
                  </a:schemeClr>
                </a:solidFill>
                <a:latin typeface="Calibri" pitchFamily="34" charset="0"/>
              </a:rPr>
              <a:t>DB Plans Work Best for:</a:t>
            </a:r>
          </a:p>
        </p:txBody>
      </p:sp>
      <p:sp>
        <p:nvSpPr>
          <p:cNvPr id="6147" name="Rectangle 3"/>
          <p:cNvSpPr>
            <a:spLocks noGrp="1" noChangeArrowheads="1"/>
          </p:cNvSpPr>
          <p:nvPr>
            <p:ph type="body" sz="half" idx="1"/>
          </p:nvPr>
        </p:nvSpPr>
        <p:spPr>
          <a:xfrm>
            <a:off x="457200" y="1066800"/>
            <a:ext cx="8153400" cy="4530725"/>
          </a:xfrm>
        </p:spPr>
        <p:txBody>
          <a:bodyPr/>
          <a:lstStyle/>
          <a:p>
            <a:pPr>
              <a:lnSpc>
                <a:spcPct val="90000"/>
              </a:lnSpc>
            </a:pPr>
            <a:endParaRPr lang="en-US" sz="2400" dirty="0"/>
          </a:p>
          <a:p>
            <a:pPr>
              <a:lnSpc>
                <a:spcPct val="90000"/>
              </a:lnSpc>
              <a:spcAft>
                <a:spcPts val="600"/>
              </a:spcAft>
            </a:pPr>
            <a:r>
              <a:rPr lang="en-US" sz="2800" dirty="0">
                <a:latin typeface="Calibri" panose="020F0502020204030204" pitchFamily="34" charset="0"/>
              </a:rPr>
              <a:t>The business owner who</a:t>
            </a:r>
            <a:r>
              <a:rPr lang="en-US" sz="2400" dirty="0">
                <a:latin typeface="Calibri" panose="020F0502020204030204" pitchFamily="34" charset="0"/>
              </a:rPr>
              <a:t>:</a:t>
            </a:r>
          </a:p>
          <a:p>
            <a:pPr lvl="1">
              <a:lnSpc>
                <a:spcPct val="90000"/>
              </a:lnSpc>
              <a:spcAft>
                <a:spcPts val="600"/>
              </a:spcAft>
            </a:pPr>
            <a:r>
              <a:rPr lang="en-US" sz="2400" dirty="0">
                <a:latin typeface="Calibri" panose="020F0502020204030204" pitchFamily="34" charset="0"/>
              </a:rPr>
              <a:t>wants larger tax deductions,</a:t>
            </a:r>
          </a:p>
          <a:p>
            <a:pPr lvl="1">
              <a:lnSpc>
                <a:spcPct val="90000"/>
              </a:lnSpc>
              <a:spcAft>
                <a:spcPts val="600"/>
              </a:spcAft>
            </a:pPr>
            <a:r>
              <a:rPr lang="en-US" sz="2400" dirty="0">
                <a:latin typeface="Calibri" panose="020F0502020204030204" pitchFamily="34" charset="0"/>
              </a:rPr>
              <a:t>wants to “catch up” their retirement savings,</a:t>
            </a:r>
          </a:p>
          <a:p>
            <a:pPr lvl="1">
              <a:lnSpc>
                <a:spcPct val="90000"/>
              </a:lnSpc>
              <a:spcAft>
                <a:spcPts val="600"/>
              </a:spcAft>
            </a:pPr>
            <a:r>
              <a:rPr lang="en-US" sz="2400" dirty="0">
                <a:latin typeface="Calibri" panose="020F0502020204030204" pitchFamily="34" charset="0"/>
              </a:rPr>
              <a:t>is over age 45,</a:t>
            </a:r>
          </a:p>
          <a:p>
            <a:pPr lvl="1">
              <a:lnSpc>
                <a:spcPct val="90000"/>
              </a:lnSpc>
              <a:spcAft>
                <a:spcPts val="600"/>
              </a:spcAft>
            </a:pPr>
            <a:r>
              <a:rPr lang="en-US" sz="2400" dirty="0">
                <a:latin typeface="Calibri" panose="020F0502020204030204" pitchFamily="34" charset="0"/>
              </a:rPr>
              <a:t>has historical compensation in the six figure range,</a:t>
            </a:r>
          </a:p>
          <a:p>
            <a:pPr lvl="1">
              <a:lnSpc>
                <a:spcPct val="90000"/>
              </a:lnSpc>
              <a:spcAft>
                <a:spcPts val="600"/>
              </a:spcAft>
            </a:pPr>
            <a:r>
              <a:rPr lang="en-US" sz="2400" dirty="0">
                <a:latin typeface="Calibri" panose="020F0502020204030204" pitchFamily="34" charset="0"/>
              </a:rPr>
              <a:t>has no employees or the employees are younger and lower paid than the owner.</a:t>
            </a:r>
            <a:endParaRPr lang="en-US" sz="2400" dirty="0"/>
          </a:p>
          <a:p>
            <a:pPr>
              <a:lnSpc>
                <a:spcPct val="90000"/>
              </a:lnSpc>
            </a:pPr>
            <a:endParaRPr lang="en-US" sz="2400" dirty="0">
              <a:solidFill>
                <a:srgbClr val="000000"/>
              </a:solidFill>
            </a:endParaRPr>
          </a:p>
          <a:p>
            <a:pPr marL="671512" lvl="2" indent="0" eaLnBrk="1" hangingPunct="1">
              <a:lnSpc>
                <a:spcPct val="90000"/>
              </a:lnSpc>
              <a:buNone/>
            </a:pPr>
            <a:endParaRPr lang="en-US" sz="1800" dirty="0">
              <a:latin typeface="Calibri" pitchFamily="34" charset="0"/>
              <a:sym typeface="Wingdings" pitchFamily="2" charset="2"/>
            </a:endParaRPr>
          </a:p>
          <a:p>
            <a:pPr lvl="1" eaLnBrk="1" hangingPunct="1">
              <a:lnSpc>
                <a:spcPct val="90000"/>
              </a:lnSpc>
              <a:buNone/>
            </a:pPr>
            <a:endParaRPr lang="en-US" sz="2200" dirty="0">
              <a:latin typeface="Calibri" pitchFamily="34" charset="0"/>
              <a:sym typeface="Wingdings" pitchFamily="2" charset="2"/>
            </a:endParaRPr>
          </a:p>
          <a:p>
            <a:pPr lvl="1" eaLnBrk="1" hangingPunct="1">
              <a:lnSpc>
                <a:spcPct val="90000"/>
              </a:lnSpc>
            </a:pPr>
            <a:endParaRPr lang="en-US" sz="1400" dirty="0">
              <a:latin typeface="Calibri" pitchFamily="34" charset="0"/>
              <a:sym typeface="Wingdings" pitchFamily="2" charset="2"/>
            </a:endParaRPr>
          </a:p>
          <a:p>
            <a:pPr lvl="1" eaLnBrk="1" hangingPunct="1">
              <a:lnSpc>
                <a:spcPct val="90000"/>
              </a:lnSpc>
            </a:pPr>
            <a:endParaRPr lang="en-US" sz="1600" dirty="0">
              <a:latin typeface="Calibri" pitchFamily="34" charset="0"/>
              <a:sym typeface="Wingdings" pitchFamily="2" charset="2"/>
            </a:endParaRPr>
          </a:p>
          <a:p>
            <a:pPr lvl="1" eaLnBrk="1" hangingPunct="1">
              <a:lnSpc>
                <a:spcPct val="90000"/>
              </a:lnSpc>
            </a:pPr>
            <a:endParaRPr lang="en-US" sz="1600" dirty="0">
              <a:latin typeface="Calibri" pitchFamily="34" charset="0"/>
            </a:endParaRPr>
          </a:p>
          <a:p>
            <a:pPr eaLnBrk="1" hangingPunct="1">
              <a:lnSpc>
                <a:spcPct val="90000"/>
              </a:lnSpc>
            </a:pPr>
            <a:endParaRPr lang="en-US" sz="2000" dirty="0">
              <a:latin typeface="Calibri" pitchFamily="34" charset="0"/>
            </a:endParaRPr>
          </a:p>
          <a:p>
            <a:pPr eaLnBrk="1" hangingPunct="1">
              <a:lnSpc>
                <a:spcPct val="90000"/>
              </a:lnSpc>
              <a:buFont typeface="Wingdings" pitchFamily="2" charset="2"/>
              <a:buNone/>
            </a:pPr>
            <a:endParaRPr lang="en-US" sz="800" i="1" dirty="0"/>
          </a:p>
        </p:txBody>
      </p:sp>
      <p:pic>
        <p:nvPicPr>
          <p:cNvPr id="7" name="Picture 6" descr="IAI_Icon.jpg"/>
          <p:cNvPicPr>
            <a:picLocks noChangeAspect="1"/>
          </p:cNvPicPr>
          <p:nvPr/>
        </p:nvPicPr>
        <p:blipFill>
          <a:blip r:embed="rId3" cstate="print"/>
          <a:stretch>
            <a:fillRect/>
          </a:stretch>
        </p:blipFill>
        <p:spPr>
          <a:xfrm>
            <a:off x="7772400" y="5715000"/>
            <a:ext cx="941832" cy="779626"/>
          </a:xfrm>
          <a:prstGeom prst="rect">
            <a:avLst/>
          </a:prstGeom>
        </p:spPr>
      </p:pic>
      <p:sp>
        <p:nvSpPr>
          <p:cNvPr id="4" name="Slide Number Placeholder 3"/>
          <p:cNvSpPr>
            <a:spLocks noGrp="1"/>
          </p:cNvSpPr>
          <p:nvPr>
            <p:ph type="sldNum" sz="quarter" idx="12"/>
          </p:nvPr>
        </p:nvSpPr>
        <p:spPr/>
        <p:txBody>
          <a:bodyPr/>
          <a:lstStyle/>
          <a:p>
            <a:pPr>
              <a:defRPr/>
            </a:pPr>
            <a:fld id="{928878D5-9A9D-4271-B34D-1319C9C486E2}" type="slidenum">
              <a:rPr lang="en-US" altLang="en-US" smtClean="0"/>
              <a:pPr>
                <a:defRPr/>
              </a:pPr>
              <a:t>9</a:t>
            </a:fld>
            <a:endParaRPr lang="en-US" altLang="en-US" dirty="0"/>
          </a:p>
        </p:txBody>
      </p:sp>
    </p:spTree>
    <p:extLst>
      <p:ext uri="{BB962C8B-B14F-4D97-AF65-F5344CB8AC3E}">
        <p14:creationId xmlns:p14="http://schemas.microsoft.com/office/powerpoint/2010/main" val="1808543876"/>
      </p:ext>
    </p:extLst>
  </p:cSld>
  <p:clrMapOvr>
    <a:masterClrMapping/>
  </p:clrMapOvr>
</p:sld>
</file>

<file path=ppt/theme/theme1.xml><?xml version="1.0" encoding="utf-8"?>
<a:theme xmlns:a="http://schemas.openxmlformats.org/drawingml/2006/main" name="Edge">
  <a:themeElements>
    <a:clrScheme name="Custom 4">
      <a:dk1>
        <a:srgbClr val="000000"/>
      </a:dk1>
      <a:lt1>
        <a:srgbClr val="FFFFFF"/>
      </a:lt1>
      <a:dk2>
        <a:srgbClr val="67A61A"/>
      </a:dk2>
      <a:lt2>
        <a:srgbClr val="778487"/>
      </a:lt2>
      <a:accent1>
        <a:srgbClr val="2EAFDB"/>
      </a:accent1>
      <a:accent2>
        <a:srgbClr val="67A61A"/>
      </a:accent2>
      <a:accent3>
        <a:srgbClr val="FFFFFF"/>
      </a:accent3>
      <a:accent4>
        <a:srgbClr val="000000"/>
      </a:accent4>
      <a:accent5>
        <a:srgbClr val="778487"/>
      </a:accent5>
      <a:accent6>
        <a:srgbClr val="67A61A"/>
      </a:accent6>
      <a:hlink>
        <a:srgbClr val="2EAFDB"/>
      </a:hlink>
      <a:folHlink>
        <a:srgbClr val="778487"/>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7265</TotalTime>
  <Words>1444</Words>
  <Application>Microsoft Office PowerPoint</Application>
  <PresentationFormat>Letter Paper (8.5x11 in)</PresentationFormat>
  <Paragraphs>437</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Garamond</vt:lpstr>
      <vt:lpstr>Times New Roman</vt:lpstr>
      <vt:lpstr>Wingdings</vt:lpstr>
      <vt:lpstr>Edge</vt:lpstr>
      <vt:lpstr>Utilizing a DB Plan in Business Transitions  </vt:lpstr>
      <vt:lpstr>About IAI</vt:lpstr>
      <vt:lpstr>Why Underutilized?</vt:lpstr>
      <vt:lpstr>Agenda for This Session</vt:lpstr>
      <vt:lpstr>Defined Contribution vs. Defined Benefit Plans  </vt:lpstr>
      <vt:lpstr>Defined Contribution vs. Defined Benefit Plans  </vt:lpstr>
      <vt:lpstr>Defined Contribution vs. Defined Benefit Plans  </vt:lpstr>
      <vt:lpstr>PowerPoint Presentation</vt:lpstr>
      <vt:lpstr>DB Plans Work Best for:</vt:lpstr>
      <vt:lpstr>Utilizing a DB Plan in a Business Asset Sale</vt:lpstr>
      <vt:lpstr>Utilizing a DB Plan in an Business Asset Sale  </vt:lpstr>
      <vt:lpstr>Case Study #1</vt:lpstr>
      <vt:lpstr>Case Study #1</vt:lpstr>
      <vt:lpstr>PowerPoint Presentation</vt:lpstr>
      <vt:lpstr>Utilizing a DB Plan in a Business Stock Sale</vt:lpstr>
      <vt:lpstr>Utilizing a DB Plan in a Business Stock Sale</vt:lpstr>
      <vt:lpstr>Utilizing a DB Plan in a Business Stock Sale </vt:lpstr>
      <vt:lpstr>Case Study #2 </vt:lpstr>
      <vt:lpstr>Stock Sale with Outside Buyer</vt:lpstr>
      <vt:lpstr>Comments, Caveats and Cautions</vt:lpstr>
      <vt:lpstr>How to contact us</vt:lpstr>
    </vt:vector>
  </TitlesOfParts>
  <Company>Independent Actuaries,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Reser’s Fine Foods, Inc. Employees’ Pension Plan &amp; Southern Cal Transport Co., Inc. Employees’ Pension Plan</dc:title>
  <dc:creator>Libby Moore</dc:creator>
  <cp:lastModifiedBy>Kristen Meredith</cp:lastModifiedBy>
  <cp:revision>720</cp:revision>
  <cp:lastPrinted>2015-05-07T17:28:10Z</cp:lastPrinted>
  <dcterms:created xsi:type="dcterms:W3CDTF">2004-06-08T00:15:15Z</dcterms:created>
  <dcterms:modified xsi:type="dcterms:W3CDTF">2018-05-30T19:05:02Z</dcterms:modified>
</cp:coreProperties>
</file>